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83" r:id="rId3"/>
    <p:sldId id="285" r:id="rId4"/>
    <p:sldId id="333" r:id="rId5"/>
    <p:sldId id="331" r:id="rId6"/>
    <p:sldId id="341" r:id="rId7"/>
    <p:sldId id="334" r:id="rId8"/>
    <p:sldId id="335" r:id="rId9"/>
    <p:sldId id="340" r:id="rId10"/>
    <p:sldId id="337" r:id="rId11"/>
    <p:sldId id="336" r:id="rId12"/>
    <p:sldId id="342" r:id="rId13"/>
    <p:sldId id="318" r:id="rId14"/>
    <p:sldId id="319" r:id="rId15"/>
    <p:sldId id="322" r:id="rId16"/>
    <p:sldId id="344" r:id="rId17"/>
    <p:sldId id="316" r:id="rId18"/>
    <p:sldId id="317" r:id="rId19"/>
    <p:sldId id="321" r:id="rId20"/>
    <p:sldId id="302" r:id="rId21"/>
    <p:sldId id="326" r:id="rId22"/>
    <p:sldId id="327" r:id="rId23"/>
    <p:sldId id="328" r:id="rId24"/>
    <p:sldId id="329" r:id="rId25"/>
    <p:sldId id="345" r:id="rId26"/>
    <p:sldId id="349" r:id="rId27"/>
    <p:sldId id="346" r:id="rId28"/>
    <p:sldId id="347" r:id="rId29"/>
    <p:sldId id="348" r:id="rId30"/>
    <p:sldId id="351" r:id="rId31"/>
    <p:sldId id="325" r:id="rId32"/>
    <p:sldId id="352" r:id="rId33"/>
    <p:sldId id="323" r:id="rId34"/>
    <p:sldId id="353" r:id="rId35"/>
    <p:sldId id="356" r:id="rId36"/>
    <p:sldId id="355" r:id="rId37"/>
    <p:sldId id="354" r:id="rId38"/>
    <p:sldId id="359" r:id="rId39"/>
    <p:sldId id="357" r:id="rId40"/>
    <p:sldId id="358" r:id="rId41"/>
    <p:sldId id="360" r:id="rId42"/>
    <p:sldId id="350" r:id="rId43"/>
    <p:sldId id="314" r:id="rId44"/>
    <p:sldId id="362" r:id="rId45"/>
    <p:sldId id="363" r:id="rId46"/>
    <p:sldId id="364" r:id="rId47"/>
    <p:sldId id="361" r:id="rId48"/>
    <p:sldId id="31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D87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94434" autoAdjust="0"/>
  </p:normalViewPr>
  <p:slideViewPr>
    <p:cSldViewPr snapToGrid="0">
      <p:cViewPr>
        <p:scale>
          <a:sx n="75" d="100"/>
          <a:sy n="75" d="100"/>
        </p:scale>
        <p:origin x="714" y="-90"/>
      </p:cViewPr>
      <p:guideLst/>
    </p:cSldViewPr>
  </p:slideViewPr>
  <p:outlineViewPr>
    <p:cViewPr>
      <p:scale>
        <a:sx n="33" d="100"/>
        <a:sy n="33" d="100"/>
      </p:scale>
      <p:origin x="0" y="-45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718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9EF6A-7DB2-47CA-91C0-AA1FD4B0E69D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57B95-D7E9-4B6C-AACA-73510643B75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36694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6637D-C9A7-4EA5-A49E-5F6F6AE9FCDD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6BD67-AF14-46D9-A318-8402511057A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13077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6BD67-AF14-46D9-A318-8402511057A6}" type="slidenum">
              <a:rPr lang="en-MY" smtClean="0"/>
              <a:t>39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154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6313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3228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8525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1182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5434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3973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7359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5232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70615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8731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9049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3444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44033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1830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8169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5708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3094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D401D9C-DE00-42A7-A1F4-0ABF37644720}" type="datetimeFigureOut">
              <a:rPr lang="en-MY" smtClean="0"/>
              <a:t>2/12/2015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A4DEFB6-F7A0-49DA-97AE-2C1E93EDDFB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41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gnal_(electrical_engineering)" TargetMode="External"/><Relationship Id="rId7" Type="http://schemas.openxmlformats.org/officeDocument/2006/relationships/hyperlink" Target="https://en.wikipedia.org/wiki/Power_spectral_density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Bandwidth_(signal_processing)" TargetMode="External"/><Relationship Id="rId5" Type="http://schemas.openxmlformats.org/officeDocument/2006/relationships/hyperlink" Target="https://en.wikipedia.org/wiki/Power_(physics)" TargetMode="External"/><Relationship Id="rId4" Type="http://schemas.openxmlformats.org/officeDocument/2006/relationships/hyperlink" Target="https://en.wikipedia.org/wiki/Frequency_spectru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1200" y="211138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DAC in STM32F4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1700" y="1517650"/>
            <a:ext cx="7772400" cy="40005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MY" dirty="0" smtClean="0"/>
              <a:t>device that has the opposite function to that of an analogue to digital converter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MY" dirty="0"/>
              <a:t>It converts digital binary values to analogue voltage </a:t>
            </a:r>
            <a:r>
              <a:rPr lang="en-MY" dirty="0" smtClean="0"/>
              <a:t>outputs.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MY" dirty="0" smtClean="0"/>
              <a:t>The </a:t>
            </a:r>
            <a:r>
              <a:rPr lang="en-MY" dirty="0"/>
              <a:t>DAC block has several uses including audio generation, waveform generation, etc. </a:t>
            </a:r>
            <a:endParaRPr lang="en-MY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00" y="879475"/>
            <a:ext cx="27432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03944" y="192029"/>
            <a:ext cx="4172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DAC trigger Enable</a:t>
            </a:r>
            <a:endParaRPr lang="en-MY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961" y="422861"/>
            <a:ext cx="3721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details</a:t>
            </a:r>
            <a:endParaRPr lang="en-MY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1" y="891638"/>
            <a:ext cx="10315575" cy="2828925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>
            <a:off x="8912341" y="1270204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Down Arrow 14"/>
          <p:cNvSpPr/>
          <p:nvPr/>
        </p:nvSpPr>
        <p:spPr>
          <a:xfrm flipV="1">
            <a:off x="8912342" y="3519406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/>
          <p:cNvSpPr/>
          <p:nvPr/>
        </p:nvSpPr>
        <p:spPr>
          <a:xfrm>
            <a:off x="867564" y="3796176"/>
            <a:ext cx="95845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 err="1" smtClean="0">
                <a:latin typeface="+mj-lt"/>
              </a:rPr>
              <a:t>TENx</a:t>
            </a:r>
            <a:r>
              <a:rPr lang="en-MY" dirty="0" smtClean="0">
                <a:latin typeface="+mj-lt"/>
              </a:rPr>
              <a:t>: </a:t>
            </a:r>
            <a:r>
              <a:rPr lang="en-MY" dirty="0">
                <a:latin typeface="+mj-lt"/>
              </a:rPr>
              <a:t>DAC </a:t>
            </a:r>
            <a:r>
              <a:rPr lang="en-MY" dirty="0" err="1" smtClean="0">
                <a:latin typeface="+mj-lt"/>
              </a:rPr>
              <a:t>channelx</a:t>
            </a:r>
            <a:r>
              <a:rPr lang="en-MY" dirty="0" smtClean="0">
                <a:latin typeface="+mj-lt"/>
              </a:rPr>
              <a:t> </a:t>
            </a:r>
            <a:r>
              <a:rPr lang="en-MY" dirty="0">
                <a:latin typeface="+mj-lt"/>
              </a:rPr>
              <a:t>trigger </a:t>
            </a:r>
            <a:r>
              <a:rPr lang="en-MY" dirty="0" smtClean="0">
                <a:latin typeface="+mj-lt"/>
              </a:rPr>
              <a:t>enable</a:t>
            </a:r>
          </a:p>
          <a:p>
            <a:endParaRPr lang="en-MY" dirty="0">
              <a:latin typeface="+mj-lt"/>
            </a:endParaRPr>
          </a:p>
          <a:p>
            <a:r>
              <a:rPr lang="en-MY" dirty="0" smtClean="0">
                <a:latin typeface="+mj-lt"/>
              </a:rPr>
              <a:t>0</a:t>
            </a:r>
            <a:r>
              <a:rPr lang="en-MY" dirty="0">
                <a:latin typeface="+mj-lt"/>
              </a:rPr>
              <a:t>: DAC </a:t>
            </a:r>
            <a:r>
              <a:rPr lang="en-MY" dirty="0" smtClean="0">
                <a:latin typeface="+mj-lt"/>
              </a:rPr>
              <a:t>channel2xtrigger </a:t>
            </a:r>
            <a:r>
              <a:rPr lang="en-MY" dirty="0">
                <a:latin typeface="+mj-lt"/>
              </a:rPr>
              <a:t>disabled and data written into the </a:t>
            </a:r>
            <a:r>
              <a:rPr lang="en-MY" dirty="0" err="1">
                <a:latin typeface="+mj-lt"/>
              </a:rPr>
              <a:t>DAC_DHRx</a:t>
            </a:r>
            <a:r>
              <a:rPr lang="en-MY" dirty="0">
                <a:latin typeface="+mj-lt"/>
              </a:rPr>
              <a:t> register </a:t>
            </a:r>
            <a:r>
              <a:rPr lang="en-MY" dirty="0" smtClean="0">
                <a:latin typeface="+mj-lt"/>
              </a:rPr>
              <a:t>are transferred </a:t>
            </a:r>
            <a:r>
              <a:rPr lang="en-MY" dirty="0">
                <a:latin typeface="+mj-lt"/>
              </a:rPr>
              <a:t>one APB1 clock cycle later to the DAC_DOR2 </a:t>
            </a:r>
            <a:r>
              <a:rPr lang="en-MY" dirty="0" smtClean="0">
                <a:latin typeface="+mj-lt"/>
              </a:rPr>
              <a:t>register</a:t>
            </a:r>
          </a:p>
          <a:p>
            <a:endParaRPr lang="en-MY" dirty="0">
              <a:latin typeface="+mj-lt"/>
            </a:endParaRPr>
          </a:p>
          <a:p>
            <a:r>
              <a:rPr lang="en-MY" dirty="0">
                <a:latin typeface="+mj-lt"/>
              </a:rPr>
              <a:t>1: DAC channel2 trigger enabled and data from the </a:t>
            </a:r>
            <a:r>
              <a:rPr lang="en-MY" dirty="0" err="1">
                <a:latin typeface="+mj-lt"/>
              </a:rPr>
              <a:t>DAC_DHRx</a:t>
            </a:r>
            <a:r>
              <a:rPr lang="en-MY" dirty="0">
                <a:latin typeface="+mj-lt"/>
              </a:rPr>
              <a:t> register are </a:t>
            </a:r>
            <a:r>
              <a:rPr lang="en-MY" dirty="0" smtClean="0">
                <a:latin typeface="+mj-lt"/>
              </a:rPr>
              <a:t>transferred three </a:t>
            </a:r>
            <a:r>
              <a:rPr lang="en-MY" dirty="0">
                <a:latin typeface="+mj-lt"/>
              </a:rPr>
              <a:t>APB1 clock cycles later to the DAC_DOR2 register</a:t>
            </a:r>
          </a:p>
          <a:p>
            <a:r>
              <a:rPr lang="en-MY" i="1" dirty="0">
                <a:latin typeface="+mj-lt"/>
              </a:rPr>
              <a:t>Note: </a:t>
            </a:r>
            <a:r>
              <a:rPr lang="en-MY" dirty="0">
                <a:latin typeface="+mj-lt"/>
              </a:rPr>
              <a:t>When software trigger is selected, the transfer from the </a:t>
            </a:r>
            <a:r>
              <a:rPr lang="en-MY" dirty="0" err="1">
                <a:latin typeface="+mj-lt"/>
              </a:rPr>
              <a:t>DAC_DHRx</a:t>
            </a:r>
            <a:r>
              <a:rPr lang="en-MY" dirty="0">
                <a:latin typeface="+mj-lt"/>
              </a:rPr>
              <a:t> reg</a:t>
            </a:r>
            <a:r>
              <a:rPr lang="en-MY" i="1" dirty="0">
                <a:latin typeface="+mj-lt"/>
              </a:rPr>
              <a:t>ister to the</a:t>
            </a:r>
          </a:p>
          <a:p>
            <a:r>
              <a:rPr lang="en-MY" i="1" dirty="0">
                <a:latin typeface="+mj-lt"/>
              </a:rPr>
              <a:t>DAC_DOR2 register takes only one APB1 clock cycle.</a:t>
            </a:r>
            <a:endParaRPr lang="en-MY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974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5153" y="3712782"/>
            <a:ext cx="87270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 err="1" smtClean="0"/>
              <a:t>TSELx</a:t>
            </a:r>
            <a:r>
              <a:rPr lang="en-MY" b="1" dirty="0" smtClean="0"/>
              <a:t>[2:0</a:t>
            </a:r>
            <a:r>
              <a:rPr lang="en-MY" b="1" dirty="0"/>
              <a:t>]</a:t>
            </a:r>
            <a:r>
              <a:rPr lang="en-MY" dirty="0"/>
              <a:t>: DAC </a:t>
            </a:r>
            <a:r>
              <a:rPr lang="en-MY" dirty="0" err="1" smtClean="0"/>
              <a:t>channelx</a:t>
            </a:r>
            <a:r>
              <a:rPr lang="en-MY" dirty="0" smtClean="0"/>
              <a:t> </a:t>
            </a:r>
            <a:r>
              <a:rPr lang="en-MY" dirty="0"/>
              <a:t>trigger selection</a:t>
            </a:r>
          </a:p>
          <a:p>
            <a:r>
              <a:rPr lang="en-MY" dirty="0"/>
              <a:t>These bits select the external event used to trigger DAC </a:t>
            </a:r>
            <a:r>
              <a:rPr lang="en-MY" dirty="0" err="1" smtClean="0"/>
              <a:t>channelx</a:t>
            </a:r>
            <a:endParaRPr lang="en-MY" dirty="0"/>
          </a:p>
          <a:p>
            <a:r>
              <a:rPr lang="en-MY" dirty="0"/>
              <a:t>000: Timer 6 TRGO event</a:t>
            </a:r>
          </a:p>
          <a:p>
            <a:r>
              <a:rPr lang="en-MY" dirty="0"/>
              <a:t>001: Timer 8 TRGO event</a:t>
            </a:r>
          </a:p>
          <a:p>
            <a:r>
              <a:rPr lang="en-MY" dirty="0"/>
              <a:t>010: Timer 7 TRGO event</a:t>
            </a:r>
          </a:p>
          <a:p>
            <a:r>
              <a:rPr lang="en-MY" dirty="0"/>
              <a:t>011: Timer 5 TRGO event</a:t>
            </a:r>
          </a:p>
          <a:p>
            <a:r>
              <a:rPr lang="en-MY" dirty="0"/>
              <a:t>100: Timer 2 TRGO event</a:t>
            </a:r>
          </a:p>
          <a:p>
            <a:r>
              <a:rPr lang="en-MY" dirty="0"/>
              <a:t>101: Timer 4 TRGO event</a:t>
            </a:r>
          </a:p>
          <a:p>
            <a:r>
              <a:rPr lang="en-MY" dirty="0"/>
              <a:t>110: External line9</a:t>
            </a:r>
          </a:p>
          <a:p>
            <a:r>
              <a:rPr lang="en-MY" dirty="0"/>
              <a:t>111: Software trigger</a:t>
            </a:r>
          </a:p>
          <a:p>
            <a:r>
              <a:rPr lang="en-MY" i="1" dirty="0"/>
              <a:t>Note: Only used if bit TEN2 = 1 (DAC channel2 trigger enabled).</a:t>
            </a:r>
            <a:endParaRPr lang="en-MY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805" t="21796"/>
          <a:stretch/>
        </p:blipFill>
        <p:spPr>
          <a:xfrm>
            <a:off x="7643821" y="4253822"/>
            <a:ext cx="3435325" cy="2242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71" y="783278"/>
            <a:ext cx="10315575" cy="2828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34636" y="248057"/>
            <a:ext cx="4172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DAC trigger selection</a:t>
            </a:r>
            <a:endParaRPr lang="en-MY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6053" y="248056"/>
            <a:ext cx="3721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details</a:t>
            </a:r>
            <a:endParaRPr lang="en-MY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7958370" y="991928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Down Arrow 10"/>
          <p:cNvSpPr/>
          <p:nvPr/>
        </p:nvSpPr>
        <p:spPr>
          <a:xfrm flipV="1">
            <a:off x="7944199" y="3446788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Down Arrow 11"/>
          <p:cNvSpPr/>
          <p:nvPr/>
        </p:nvSpPr>
        <p:spPr>
          <a:xfrm>
            <a:off x="8531673" y="991928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Down Arrow 12"/>
          <p:cNvSpPr/>
          <p:nvPr/>
        </p:nvSpPr>
        <p:spPr>
          <a:xfrm flipV="1">
            <a:off x="8532121" y="3422919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Down Arrow 13"/>
          <p:cNvSpPr/>
          <p:nvPr/>
        </p:nvSpPr>
        <p:spPr>
          <a:xfrm>
            <a:off x="7356500" y="991928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Down Arrow 14"/>
          <p:cNvSpPr/>
          <p:nvPr/>
        </p:nvSpPr>
        <p:spPr>
          <a:xfrm flipV="1">
            <a:off x="7356499" y="3422920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8112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3146" y="694588"/>
            <a:ext cx="2143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800" dirty="0" smtClean="0">
                <a:solidFill>
                  <a:schemeClr val="accent6">
                    <a:lumMod val="75000"/>
                  </a:schemeClr>
                </a:solidFill>
              </a:rPr>
              <a:t>Data format </a:t>
            </a:r>
            <a:endParaRPr lang="en-MY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58925" y="356034"/>
            <a:ext cx="73275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>
                <a:solidFill>
                  <a:srgbClr val="000000"/>
                </a:solidFill>
                <a:latin typeface="+mj-lt"/>
              </a:rPr>
              <a:t>3 </a:t>
            </a:r>
            <a:r>
              <a:rPr lang="en-MY" sz="2400" dirty="0">
                <a:solidFill>
                  <a:srgbClr val="000000"/>
                </a:solidFill>
                <a:latin typeface="+mj-lt"/>
              </a:rPr>
              <a:t>integer formats</a:t>
            </a:r>
            <a:r>
              <a:rPr lang="en-MY" sz="2400" dirty="0" smtClean="0">
                <a:solidFill>
                  <a:srgbClr val="000000"/>
                </a:solidFill>
                <a:latin typeface="+mj-lt"/>
              </a:rPr>
              <a:t>:</a:t>
            </a:r>
          </a:p>
          <a:p>
            <a:r>
              <a:rPr lang="en-MY" sz="2400" dirty="0" smtClean="0">
                <a:solidFill>
                  <a:srgbClr val="000000"/>
                </a:solidFill>
                <a:latin typeface="+mj-lt"/>
              </a:rPr>
              <a:t> 	8-bit</a:t>
            </a:r>
            <a:r>
              <a:rPr lang="en-MY" sz="2400" dirty="0">
                <a:solidFill>
                  <a:srgbClr val="000000"/>
                </a:solidFill>
                <a:latin typeface="+mj-lt"/>
              </a:rPr>
              <a:t>, 12-bit right aligned and 12-bit left aligned</a:t>
            </a:r>
            <a:r>
              <a:rPr lang="en-MY" sz="2400" dirty="0" smtClean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MY" sz="2400" dirty="0">
                <a:solidFill>
                  <a:srgbClr val="000000"/>
                </a:solidFill>
                <a:latin typeface="+mj-lt"/>
              </a:rPr>
              <a:t>A 12-bit value can range from 0x000 to </a:t>
            </a:r>
            <a:r>
              <a:rPr lang="en-MY" sz="2400" dirty="0" smtClean="0">
                <a:solidFill>
                  <a:srgbClr val="000000"/>
                </a:solidFill>
                <a:latin typeface="+mj-lt"/>
              </a:rPr>
              <a:t>0xFFF</a:t>
            </a:r>
            <a:endParaRPr lang="en-MY" sz="2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260" t="27192" r="20595" b="9561"/>
          <a:stretch/>
        </p:blipFill>
        <p:spPr>
          <a:xfrm>
            <a:off x="1093146" y="1745257"/>
            <a:ext cx="8215952" cy="46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32730" y="2524138"/>
            <a:ext cx="50584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CPU provide the pattern waveform to DAC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 the waveform is saved in a memory (RAM)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 the CPU is in charge of transferring the data from RAM to the DAC.</a:t>
            </a:r>
            <a:endParaRPr lang="en-MY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817" t="17887" r="25012" b="18700"/>
          <a:stretch/>
        </p:blipFill>
        <p:spPr>
          <a:xfrm>
            <a:off x="518939" y="1695056"/>
            <a:ext cx="5617028" cy="46387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2203" y="1014692"/>
            <a:ext cx="5083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800" dirty="0" smtClean="0">
                <a:solidFill>
                  <a:schemeClr val="accent6">
                    <a:lumMod val="75000"/>
                  </a:schemeClr>
                </a:solidFill>
              </a:rPr>
              <a:t>DAC interaction without DMA </a:t>
            </a:r>
            <a:endParaRPr lang="en-MY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9401" y="351898"/>
            <a:ext cx="6223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Why DAC need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interact with DMA?</a:t>
            </a:r>
            <a:endParaRPr lang="en-MY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3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0204" y="1792234"/>
            <a:ext cx="56463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freeing </a:t>
            </a:r>
            <a:r>
              <a:rPr lang="en-MY" sz="2400" dirty="0"/>
              <a:t>up the </a:t>
            </a:r>
            <a:r>
              <a:rPr lang="en-MY" sz="2400" dirty="0" smtClean="0"/>
              <a:t>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the overall performance of the system is increased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data is moved from memory to DAC by DMA</a:t>
            </a:r>
            <a:endParaRPr lang="en-MY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this keeps CPU resources free for other operations.</a:t>
            </a:r>
            <a:endParaRPr lang="en-MY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593" t="17409" r="27565" b="25051"/>
          <a:stretch/>
        </p:blipFill>
        <p:spPr>
          <a:xfrm>
            <a:off x="360829" y="1547968"/>
            <a:ext cx="5444197" cy="42091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0282" y="716419"/>
            <a:ext cx="5099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DAC interaction with DMA</a:t>
            </a:r>
            <a:endParaRPr lang="en-MY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856" y="5495502"/>
            <a:ext cx="31856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 smtClean="0"/>
              <a:t>The STM32 microcontrollers have a DMA module with multiple channels.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1600" y="6018722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/>
              <a:t>Each DAC channel is connected to an independent DMA channel. </a:t>
            </a:r>
          </a:p>
        </p:txBody>
      </p:sp>
    </p:spTree>
    <p:extLst>
      <p:ext uri="{BB962C8B-B14F-4D97-AF65-F5344CB8AC3E}">
        <p14:creationId xmlns:p14="http://schemas.microsoft.com/office/powerpoint/2010/main" val="26088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22" b="36666"/>
          <a:stretch/>
        </p:blipFill>
        <p:spPr>
          <a:xfrm>
            <a:off x="1147763" y="1524000"/>
            <a:ext cx="9825038" cy="241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1967" y="730517"/>
            <a:ext cx="3721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details</a:t>
            </a:r>
            <a:endParaRPr lang="en-MY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25232" y="268852"/>
            <a:ext cx="3873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DAC interaction with DMA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3125940" y="1491057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Down Arrow 6"/>
          <p:cNvSpPr/>
          <p:nvPr/>
        </p:nvSpPr>
        <p:spPr>
          <a:xfrm flipV="1">
            <a:off x="3125940" y="3765659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/>
          <p:cNvSpPr/>
          <p:nvPr/>
        </p:nvSpPr>
        <p:spPr>
          <a:xfrm>
            <a:off x="1051967" y="403491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2400" b="1" dirty="0" err="1" smtClean="0">
                <a:latin typeface="+mj-lt"/>
              </a:rPr>
              <a:t>DMAENx</a:t>
            </a:r>
            <a:r>
              <a:rPr lang="en-MY" sz="2400" dirty="0" smtClean="0">
                <a:latin typeface="+mj-lt"/>
              </a:rPr>
              <a:t>: </a:t>
            </a:r>
            <a:r>
              <a:rPr lang="en-MY" sz="2400" dirty="0">
                <a:latin typeface="+mj-lt"/>
              </a:rPr>
              <a:t>DAC </a:t>
            </a:r>
            <a:r>
              <a:rPr lang="en-MY" sz="2400" dirty="0" err="1" smtClean="0">
                <a:latin typeface="+mj-lt"/>
              </a:rPr>
              <a:t>channelx</a:t>
            </a:r>
            <a:r>
              <a:rPr lang="en-MY" sz="2400" dirty="0" smtClean="0">
                <a:latin typeface="+mj-lt"/>
              </a:rPr>
              <a:t> </a:t>
            </a:r>
            <a:r>
              <a:rPr lang="en-MY" sz="2400" dirty="0">
                <a:latin typeface="+mj-lt"/>
              </a:rPr>
              <a:t>DMA enable</a:t>
            </a:r>
          </a:p>
          <a:p>
            <a:r>
              <a:rPr lang="en-MY" sz="2400" dirty="0">
                <a:latin typeface="+mj-lt"/>
              </a:rPr>
              <a:t>This bit is set and cleared by software.</a:t>
            </a:r>
          </a:p>
          <a:p>
            <a:r>
              <a:rPr lang="fr-FR" sz="2400" dirty="0">
                <a:latin typeface="+mj-lt"/>
              </a:rPr>
              <a:t>0: DAC </a:t>
            </a:r>
            <a:r>
              <a:rPr lang="fr-FR" sz="2400" dirty="0" err="1" smtClean="0">
                <a:latin typeface="+mj-lt"/>
              </a:rPr>
              <a:t>channelx</a:t>
            </a:r>
            <a:r>
              <a:rPr lang="fr-FR" sz="2400" dirty="0" smtClean="0">
                <a:latin typeface="+mj-lt"/>
              </a:rPr>
              <a:t> </a:t>
            </a:r>
            <a:r>
              <a:rPr lang="fr-FR" sz="2400" dirty="0">
                <a:latin typeface="+mj-lt"/>
              </a:rPr>
              <a:t>DMA mode </a:t>
            </a:r>
            <a:r>
              <a:rPr lang="fr-FR" sz="2400" dirty="0" err="1">
                <a:latin typeface="+mj-lt"/>
              </a:rPr>
              <a:t>disabled</a:t>
            </a:r>
            <a:endParaRPr lang="fr-FR" sz="2400" dirty="0">
              <a:latin typeface="+mj-lt"/>
            </a:endParaRPr>
          </a:p>
          <a:p>
            <a:r>
              <a:rPr lang="en-MY" sz="2400" dirty="0">
                <a:latin typeface="+mj-lt"/>
              </a:rPr>
              <a:t>1: DAC </a:t>
            </a:r>
            <a:r>
              <a:rPr lang="en-MY" sz="2400" dirty="0" err="1" smtClean="0">
                <a:latin typeface="+mj-lt"/>
              </a:rPr>
              <a:t>channelx</a:t>
            </a:r>
            <a:r>
              <a:rPr lang="en-MY" sz="2400" dirty="0" smtClean="0">
                <a:latin typeface="+mj-lt"/>
              </a:rPr>
              <a:t> </a:t>
            </a:r>
            <a:r>
              <a:rPr lang="en-MY" sz="2400" dirty="0">
                <a:latin typeface="+mj-lt"/>
              </a:rPr>
              <a:t>DMA mode enabled</a:t>
            </a:r>
          </a:p>
        </p:txBody>
      </p:sp>
    </p:spTree>
    <p:extLst>
      <p:ext uri="{BB962C8B-B14F-4D97-AF65-F5344CB8AC3E}">
        <p14:creationId xmlns:p14="http://schemas.microsoft.com/office/powerpoint/2010/main" val="257194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25232" y="268852"/>
            <a:ext cx="3873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DAC interaction with DMA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0" y="1918883"/>
            <a:ext cx="53271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 smtClean="0">
                <a:latin typeface="+mj-lt"/>
              </a:rPr>
              <a:t>DMA </a:t>
            </a:r>
            <a:r>
              <a:rPr lang="en-MY" sz="2400" dirty="0">
                <a:latin typeface="+mj-lt"/>
              </a:rPr>
              <a:t>request is generated when an external trigger (but not a software trigger)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>
                <a:latin typeface="+mj-lt"/>
              </a:rPr>
              <a:t>occurs while the </a:t>
            </a:r>
            <a:r>
              <a:rPr lang="en-MY" sz="2400" dirty="0" err="1">
                <a:latin typeface="+mj-lt"/>
              </a:rPr>
              <a:t>DMAENx</a:t>
            </a:r>
            <a:r>
              <a:rPr lang="en-MY" sz="2400" dirty="0">
                <a:latin typeface="+mj-lt"/>
              </a:rPr>
              <a:t> bit is set</a:t>
            </a:r>
            <a:r>
              <a:rPr lang="en-MY" sz="2400" dirty="0" smtClean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 smtClean="0">
                <a:latin typeface="+mj-lt"/>
              </a:rPr>
              <a:t> </a:t>
            </a:r>
            <a:r>
              <a:rPr lang="en-MY" sz="2400" dirty="0">
                <a:latin typeface="+mj-lt"/>
              </a:rPr>
              <a:t>The value of the </a:t>
            </a:r>
            <a:r>
              <a:rPr lang="en-MY" sz="2400" dirty="0" err="1">
                <a:latin typeface="+mj-lt"/>
              </a:rPr>
              <a:t>DAC_DHRx</a:t>
            </a:r>
            <a:r>
              <a:rPr lang="en-MY" sz="2400" dirty="0">
                <a:latin typeface="+mj-lt"/>
              </a:rPr>
              <a:t> register is then </a:t>
            </a:r>
            <a:r>
              <a:rPr lang="en-MY" sz="2400" dirty="0" smtClean="0">
                <a:latin typeface="+mj-lt"/>
              </a:rPr>
              <a:t>transferred into </a:t>
            </a:r>
            <a:r>
              <a:rPr lang="en-MY" sz="2400" dirty="0">
                <a:latin typeface="+mj-lt"/>
              </a:rPr>
              <a:t>the </a:t>
            </a:r>
            <a:r>
              <a:rPr lang="en-MY" sz="2400" dirty="0" err="1">
                <a:latin typeface="+mj-lt"/>
              </a:rPr>
              <a:t>DAC_DORx</a:t>
            </a:r>
            <a:r>
              <a:rPr lang="en-MY" sz="2400" dirty="0">
                <a:latin typeface="+mj-lt"/>
              </a:rPr>
              <a:t> register.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913" t="459" r="13413" b="-459"/>
          <a:stretch/>
        </p:blipFill>
        <p:spPr>
          <a:xfrm>
            <a:off x="269107" y="730516"/>
            <a:ext cx="5472752" cy="59531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65661" y="2828330"/>
            <a:ext cx="1364776" cy="51861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ounded Rectangle 5"/>
          <p:cNvSpPr/>
          <p:nvPr/>
        </p:nvSpPr>
        <p:spPr>
          <a:xfrm>
            <a:off x="2956228" y="1918883"/>
            <a:ext cx="1364776" cy="51861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ounded Rectangle 6"/>
          <p:cNvSpPr/>
          <p:nvPr/>
        </p:nvSpPr>
        <p:spPr>
          <a:xfrm>
            <a:off x="261583" y="3498103"/>
            <a:ext cx="1364776" cy="41795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ounded Rectangle 7"/>
          <p:cNvSpPr/>
          <p:nvPr/>
        </p:nvSpPr>
        <p:spPr>
          <a:xfrm>
            <a:off x="2323095" y="4775006"/>
            <a:ext cx="1364776" cy="51861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599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6246" y="967527"/>
            <a:ext cx="96566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DMA transfer </a:t>
            </a:r>
            <a:r>
              <a:rPr lang="en-MY" sz="2400" smtClean="0"/>
              <a:t>is slower than </a:t>
            </a:r>
            <a:r>
              <a:rPr lang="en-MY" sz="2400" dirty="0" smtClean="0"/>
              <a:t>the DAC conversion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 In this case, DAC detects that a part of the pattern waveform has been ignored and was not converted.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It then sets the "DMA underrun Error" flag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6246" y="473596"/>
            <a:ext cx="3451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DMA underrun error</a:t>
            </a:r>
            <a:endParaRPr lang="en-MY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3886" y="5065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Y" dirty="0"/>
          </a:p>
        </p:txBody>
      </p:sp>
      <p:sp>
        <p:nvSpPr>
          <p:cNvPr id="8" name="TextBox 7"/>
          <p:cNvSpPr txBox="1"/>
          <p:nvPr/>
        </p:nvSpPr>
        <p:spPr>
          <a:xfrm>
            <a:off x="4990193" y="3506855"/>
            <a:ext cx="6655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using a shared IRQ channel with the triggering Timer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or by a dedicated interrupt when DAC is not triggered by TIM6.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71303" y="2853184"/>
            <a:ext cx="516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Why DMA underrun happened?</a:t>
            </a:r>
            <a:endParaRPr lang="en-MY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163" y="3336087"/>
            <a:ext cx="341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Asynchronous trigger</a:t>
            </a:r>
            <a:endParaRPr lang="en-MY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236422" y="3094636"/>
            <a:ext cx="516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How to solve</a:t>
            </a:r>
            <a:endParaRPr lang="en-MY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7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4" b="37436"/>
          <a:stretch/>
        </p:blipFill>
        <p:spPr>
          <a:xfrm>
            <a:off x="712909" y="1109308"/>
            <a:ext cx="9932345" cy="26435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9016" y="537721"/>
            <a:ext cx="414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Technical details</a:t>
            </a:r>
            <a:endParaRPr lang="en-MY" sz="2800" b="1" dirty="0">
              <a:solidFill>
                <a:schemeClr val="accent2">
                  <a:lumMod val="60000"/>
                  <a:lumOff val="4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32991" y="150773"/>
            <a:ext cx="298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DMA underrun error</a:t>
            </a:r>
            <a:endParaRPr lang="en-MY" sz="2400" dirty="0">
              <a:solidFill>
                <a:schemeClr val="accent2">
                  <a:lumMod val="60000"/>
                  <a:lumOff val="4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179637" y="1164595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Down Arrow 11"/>
          <p:cNvSpPr/>
          <p:nvPr/>
        </p:nvSpPr>
        <p:spPr>
          <a:xfrm flipV="1">
            <a:off x="2190749" y="3549662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/>
          <p:cNvSpPr/>
          <p:nvPr/>
        </p:nvSpPr>
        <p:spPr>
          <a:xfrm>
            <a:off x="712909" y="5561334"/>
            <a:ext cx="7621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interrupt is also generated if its corresponding </a:t>
            </a:r>
            <a:r>
              <a:rPr lang="en-MY" sz="2400" dirty="0" err="1" smtClean="0"/>
              <a:t>DMAUDRIEx</a:t>
            </a:r>
            <a:r>
              <a:rPr lang="en-MY" sz="2400" dirty="0" smtClean="0"/>
              <a:t> bit in the DAC_CR register is enabled.</a:t>
            </a:r>
            <a:endParaRPr lang="en-MY" sz="2400" dirty="0"/>
          </a:p>
        </p:txBody>
      </p:sp>
      <p:sp>
        <p:nvSpPr>
          <p:cNvPr id="5" name="Rectangle 4"/>
          <p:cNvSpPr/>
          <p:nvPr/>
        </p:nvSpPr>
        <p:spPr>
          <a:xfrm>
            <a:off x="1229115" y="3976324"/>
            <a:ext cx="929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b="1" dirty="0" err="1" smtClean="0">
                <a:latin typeface="+mj-lt"/>
              </a:rPr>
              <a:t>DMAUDRIEx</a:t>
            </a:r>
            <a:r>
              <a:rPr lang="en-MY" sz="2400" dirty="0" smtClean="0">
                <a:latin typeface="+mj-lt"/>
              </a:rPr>
              <a:t>: </a:t>
            </a:r>
            <a:r>
              <a:rPr lang="en-MY" sz="2400" dirty="0">
                <a:latin typeface="+mj-lt"/>
              </a:rPr>
              <a:t>DAC </a:t>
            </a:r>
            <a:r>
              <a:rPr lang="en-MY" sz="2400" dirty="0" err="1" smtClean="0">
                <a:latin typeface="+mj-lt"/>
              </a:rPr>
              <a:t>channelx</a:t>
            </a:r>
            <a:r>
              <a:rPr lang="en-MY" sz="2400" dirty="0" smtClean="0">
                <a:latin typeface="+mj-lt"/>
              </a:rPr>
              <a:t> </a:t>
            </a:r>
            <a:r>
              <a:rPr lang="en-MY" sz="2400" dirty="0">
                <a:latin typeface="+mj-lt"/>
              </a:rPr>
              <a:t>DMA underrun interrupt enable</a:t>
            </a:r>
          </a:p>
          <a:p>
            <a:r>
              <a:rPr lang="en-MY" sz="2400" dirty="0">
                <a:latin typeface="+mj-lt"/>
              </a:rPr>
              <a:t>This bit is set and cleared by software.</a:t>
            </a:r>
          </a:p>
          <a:p>
            <a:r>
              <a:rPr lang="en-MY" sz="2400" dirty="0">
                <a:latin typeface="+mj-lt"/>
              </a:rPr>
              <a:t>0: DAC </a:t>
            </a:r>
            <a:r>
              <a:rPr lang="en-MY" sz="2400" dirty="0" err="1" smtClean="0">
                <a:latin typeface="+mj-lt"/>
              </a:rPr>
              <a:t>channelx</a:t>
            </a:r>
            <a:r>
              <a:rPr lang="en-MY" sz="2400" dirty="0" smtClean="0">
                <a:latin typeface="+mj-lt"/>
              </a:rPr>
              <a:t> </a:t>
            </a:r>
            <a:r>
              <a:rPr lang="en-MY" sz="2400" dirty="0">
                <a:latin typeface="+mj-lt"/>
              </a:rPr>
              <a:t>DMA underrun interrupt disabled</a:t>
            </a:r>
          </a:p>
          <a:p>
            <a:r>
              <a:rPr lang="en-MY" sz="2400" dirty="0">
                <a:latin typeface="+mj-lt"/>
              </a:rPr>
              <a:t>1: DAC </a:t>
            </a:r>
            <a:r>
              <a:rPr lang="en-MY" sz="2400" dirty="0" err="1" smtClean="0">
                <a:latin typeface="+mj-lt"/>
              </a:rPr>
              <a:t>channelx</a:t>
            </a:r>
            <a:r>
              <a:rPr lang="en-MY" sz="2400" dirty="0" smtClean="0">
                <a:latin typeface="+mj-lt"/>
              </a:rPr>
              <a:t> </a:t>
            </a:r>
            <a:r>
              <a:rPr lang="en-MY" sz="2400" dirty="0">
                <a:latin typeface="+mj-lt"/>
              </a:rPr>
              <a:t>DMA underrun interrupt enabled</a:t>
            </a:r>
          </a:p>
        </p:txBody>
      </p:sp>
    </p:spTree>
    <p:extLst>
      <p:ext uri="{BB962C8B-B14F-4D97-AF65-F5344CB8AC3E}">
        <p14:creationId xmlns:p14="http://schemas.microsoft.com/office/powerpoint/2010/main" val="41145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" b="44388"/>
          <a:stretch/>
        </p:blipFill>
        <p:spPr>
          <a:xfrm>
            <a:off x="1120045" y="1018235"/>
            <a:ext cx="9738455" cy="2343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4176675"/>
            <a:ext cx="7763347" cy="13016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29152" y="156213"/>
            <a:ext cx="298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DMA underrun error</a:t>
            </a:r>
            <a:endParaRPr lang="en-MY" sz="2400" dirty="0">
              <a:solidFill>
                <a:schemeClr val="accent2">
                  <a:lumMod val="60000"/>
                  <a:lumOff val="4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2689212" y="1111136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Down Arrow 6"/>
          <p:cNvSpPr/>
          <p:nvPr/>
        </p:nvSpPr>
        <p:spPr>
          <a:xfrm flipV="1">
            <a:off x="2689212" y="3083271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999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90172" y="1666351"/>
            <a:ext cx="780868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800" dirty="0" smtClean="0">
                <a:solidFill>
                  <a:srgbClr val="000000"/>
                </a:solidFill>
              </a:rPr>
              <a:t>STM32F4xxxx </a:t>
            </a:r>
            <a:r>
              <a:rPr lang="en-MY" sz="2800" dirty="0">
                <a:solidFill>
                  <a:srgbClr val="000000"/>
                </a:solidFill>
              </a:rPr>
              <a:t>microcontrollers integrate DAC with different configurations and features: </a:t>
            </a:r>
            <a:endParaRPr lang="en-MY" sz="2800" dirty="0" smtClean="0">
              <a:solidFill>
                <a:srgbClr val="000000"/>
              </a:solidFill>
            </a:endParaRPr>
          </a:p>
          <a:p>
            <a:r>
              <a:rPr lang="en-MY" sz="2800" dirty="0" smtClean="0"/>
              <a:t>• 2 </a:t>
            </a:r>
            <a:r>
              <a:rPr lang="en-MY" sz="2800" dirty="0"/>
              <a:t>DAC output channels </a:t>
            </a:r>
            <a:endParaRPr lang="en-MY" sz="2800" dirty="0" smtClean="0"/>
          </a:p>
          <a:p>
            <a:r>
              <a:rPr lang="en-MY" sz="2800" dirty="0" smtClean="0"/>
              <a:t>• </a:t>
            </a:r>
            <a:r>
              <a:rPr lang="en-MY" sz="2800" dirty="0"/>
              <a:t>Noise waveform generation </a:t>
            </a:r>
            <a:endParaRPr lang="en-MY" sz="2800" dirty="0" smtClean="0"/>
          </a:p>
          <a:p>
            <a:r>
              <a:rPr lang="en-MY" sz="2800" dirty="0" smtClean="0"/>
              <a:t>• </a:t>
            </a:r>
            <a:r>
              <a:rPr lang="en-MY" sz="2800" dirty="0"/>
              <a:t>Triangular waveform </a:t>
            </a:r>
            <a:r>
              <a:rPr lang="en-MY" sz="2800" dirty="0" smtClean="0"/>
              <a:t>generation</a:t>
            </a:r>
          </a:p>
          <a:p>
            <a:r>
              <a:rPr lang="en-MY" sz="2800" dirty="0" smtClean="0"/>
              <a:t>• </a:t>
            </a:r>
            <a:r>
              <a:rPr lang="en-MY" sz="2800" dirty="0"/>
              <a:t>DMA under run </a:t>
            </a:r>
            <a:r>
              <a:rPr lang="en-MY" sz="2800" dirty="0" smtClean="0"/>
              <a:t>flag</a:t>
            </a:r>
          </a:p>
          <a:p>
            <a:r>
              <a:rPr lang="en-MY" sz="2800" dirty="0" smtClean="0"/>
              <a:t>• </a:t>
            </a:r>
            <a:r>
              <a:rPr lang="en-MY" sz="2800" dirty="0"/>
              <a:t>Dedicated </a:t>
            </a:r>
            <a:r>
              <a:rPr lang="en-MY" sz="2800" dirty="0" err="1"/>
              <a:t>analog</a:t>
            </a:r>
            <a:r>
              <a:rPr lang="en-MY" sz="2800" dirty="0"/>
              <a:t> clock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0172" y="914400"/>
            <a:ext cx="53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Main features:</a:t>
            </a:r>
            <a:endParaRPr lang="en-MY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8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2882" y="796158"/>
            <a:ext cx="3799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DAC output voltage</a:t>
            </a:r>
            <a:endParaRPr lang="en-MY" sz="3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48792" y="157958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2400" dirty="0" smtClean="0"/>
              <a:t>The </a:t>
            </a:r>
            <a:r>
              <a:rPr lang="en-MY" sz="2400" dirty="0" err="1" smtClean="0"/>
              <a:t>analog</a:t>
            </a:r>
            <a:r>
              <a:rPr lang="en-MY" sz="2400" dirty="0" smtClean="0"/>
              <a:t> output voltages on each DAC channel pin are determined by the following equation:</a:t>
            </a:r>
            <a:endParaRPr lang="en-MY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130" t="39041" r="53993" b="54166"/>
          <a:stretch/>
        </p:blipFill>
        <p:spPr>
          <a:xfrm>
            <a:off x="2843704" y="2779915"/>
            <a:ext cx="4601414" cy="73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36123" y="1766991"/>
            <a:ext cx="78975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800" dirty="0"/>
              <a:t>To </a:t>
            </a:r>
            <a:r>
              <a:rPr lang="en-MY" sz="2800" b="1" dirty="0"/>
              <a:t>drive external loads </a:t>
            </a:r>
            <a:endParaRPr lang="en-MY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800" b="1" dirty="0" smtClean="0"/>
              <a:t>without</a:t>
            </a:r>
            <a:r>
              <a:rPr lang="en-MY" sz="2800" dirty="0" smtClean="0"/>
              <a:t> </a:t>
            </a:r>
            <a:r>
              <a:rPr lang="en-MY" sz="2800" dirty="0"/>
              <a:t>using an external operational </a:t>
            </a:r>
            <a:r>
              <a:rPr lang="en-MY" sz="2800" dirty="0" smtClean="0"/>
              <a:t>amplifier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800" dirty="0" smtClean="0"/>
              <a:t>DAC </a:t>
            </a:r>
            <a:r>
              <a:rPr lang="en-MY" sz="2800" dirty="0"/>
              <a:t>channels have embedded output buffers </a:t>
            </a:r>
            <a:endParaRPr lang="en-MY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800" dirty="0" smtClean="0"/>
              <a:t>can </a:t>
            </a:r>
            <a:r>
              <a:rPr lang="en-MY" sz="2800" dirty="0"/>
              <a:t>be enabled and disabled </a:t>
            </a:r>
            <a:r>
              <a:rPr lang="en-MY" sz="2800" b="1" dirty="0"/>
              <a:t>depending on </a:t>
            </a:r>
            <a:r>
              <a:rPr lang="en-MY" sz="2800" dirty="0"/>
              <a:t>the </a:t>
            </a:r>
            <a:r>
              <a:rPr lang="en-MY" sz="2800" b="1" dirty="0"/>
              <a:t>user application</a:t>
            </a:r>
            <a:r>
              <a:rPr lang="en-MY" sz="2800" dirty="0"/>
              <a:t>. </a:t>
            </a:r>
            <a:endParaRPr lang="en-MY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800" dirty="0"/>
              <a:t>used to reduce the output impedance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7480" y="978287"/>
            <a:ext cx="27061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dirty="0" smtClean="0">
                <a:solidFill>
                  <a:schemeClr val="accent6">
                    <a:lumMod val="75000"/>
                  </a:schemeClr>
                </a:solidFill>
              </a:rPr>
              <a:t>Output buffers</a:t>
            </a:r>
            <a:endParaRPr lang="en-MY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6123" y="4648577"/>
            <a:ext cx="8244853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DAC may require output buffering to achieve optimum performance.</a:t>
            </a:r>
            <a:endParaRPr lang="en-MY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1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3767" y="696036"/>
            <a:ext cx="4722126" cy="69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6" name="Rectangle 5"/>
          <p:cNvSpPr/>
          <p:nvPr/>
        </p:nvSpPr>
        <p:spPr>
          <a:xfrm>
            <a:off x="1224670" y="1501990"/>
            <a:ext cx="102872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800" dirty="0"/>
              <a:t>there is a load in the user application </a:t>
            </a:r>
            <a:r>
              <a:rPr lang="en-MY" sz="2800" dirty="0" smtClean="0"/>
              <a:t>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800" dirty="0" smtClean="0"/>
              <a:t>the </a:t>
            </a:r>
            <a:r>
              <a:rPr lang="en-MY" sz="2800" b="1" dirty="0" smtClean="0"/>
              <a:t>voltage output </a:t>
            </a:r>
            <a:r>
              <a:rPr lang="en-MY" sz="2800" dirty="0" smtClean="0"/>
              <a:t>will be </a:t>
            </a:r>
            <a:r>
              <a:rPr lang="en-MY" sz="2800" b="1" dirty="0" smtClean="0"/>
              <a:t>lower </a:t>
            </a:r>
            <a:r>
              <a:rPr lang="en-MY" sz="2800" dirty="0" smtClean="0"/>
              <a:t>than the desired voltage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510" t="38160" r="18425" b="18002"/>
          <a:stretch/>
        </p:blipFill>
        <p:spPr>
          <a:xfrm>
            <a:off x="2333767" y="2935768"/>
            <a:ext cx="6774288" cy="32068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24670" y="808249"/>
            <a:ext cx="3845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Non buffered output </a:t>
            </a:r>
            <a:endParaRPr lang="en-MY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44000" y="336843"/>
            <a:ext cx="2077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Output buffers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49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244" t="22315" r="25402" b="34287"/>
          <a:stretch/>
        </p:blipFill>
        <p:spPr>
          <a:xfrm>
            <a:off x="1569184" y="1587173"/>
            <a:ext cx="5915556" cy="33291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2581" y="798508"/>
            <a:ext cx="30139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Buffered output </a:t>
            </a:r>
            <a:endParaRPr lang="en-MY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0194" y="5420505"/>
            <a:ext cx="10287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the voltage output and the voltage desired are similar</a:t>
            </a:r>
            <a:endParaRPr lang="en-MY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336843"/>
            <a:ext cx="2077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Output buffers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97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6086" y="798508"/>
            <a:ext cx="940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details</a:t>
            </a:r>
            <a:endParaRPr lang="en-MY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21421" y="336843"/>
            <a:ext cx="2077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Output buffers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61" t="937" r="2074" b="-937"/>
          <a:stretch/>
        </p:blipFill>
        <p:spPr>
          <a:xfrm>
            <a:off x="1124986" y="1311161"/>
            <a:ext cx="10112992" cy="437197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9952011" y="1656216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Down Arrow 6"/>
          <p:cNvSpPr/>
          <p:nvPr/>
        </p:nvSpPr>
        <p:spPr>
          <a:xfrm flipV="1">
            <a:off x="9952010" y="4040236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879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5993" y="1185997"/>
            <a:ext cx="93565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pseudo random code generator, sketched in figure below.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Depending on what taps are used on the shift register, a sequence of up to 2n-1 numbers can be generated before the sequence repeats.</a:t>
            </a:r>
            <a:endParaRPr lang="en-MY" sz="2400" dirty="0"/>
          </a:p>
        </p:txBody>
      </p:sp>
      <p:sp>
        <p:nvSpPr>
          <p:cNvPr id="3" name="Rectangle 2"/>
          <p:cNvSpPr/>
          <p:nvPr/>
        </p:nvSpPr>
        <p:spPr>
          <a:xfrm>
            <a:off x="1105993" y="504233"/>
            <a:ext cx="4021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White noise generator</a:t>
            </a:r>
            <a:endParaRPr lang="en-MY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658" t="26260" r="11783" b="21874"/>
          <a:stretch/>
        </p:blipFill>
        <p:spPr>
          <a:xfrm>
            <a:off x="1932690" y="2606722"/>
            <a:ext cx="8529850" cy="379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5993" y="601222"/>
            <a:ext cx="2279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dirty="0" smtClean="0">
                <a:solidFill>
                  <a:srgbClr val="0070C0"/>
                </a:solidFill>
              </a:rPr>
              <a:t>White noise</a:t>
            </a:r>
            <a:endParaRPr lang="en-MY" sz="32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7234" y="139557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FYI</a:t>
            </a:r>
            <a:endParaRPr lang="en-MY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536" y="1595429"/>
            <a:ext cx="4440072" cy="33300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5867" y="1309890"/>
            <a:ext cx="62865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>
                <a:solidFill>
                  <a:srgbClr val="0B0080"/>
                </a:solidFill>
                <a:latin typeface="+mj-lt"/>
                <a:hlinkClick r:id="rId3" tooltip="Signal (electrical engineering)"/>
              </a:rPr>
              <a:t>signal</a:t>
            </a:r>
            <a:r>
              <a:rPr lang="en-MY" sz="2400" dirty="0" smtClean="0">
                <a:solidFill>
                  <a:srgbClr val="252525"/>
                </a:solidFill>
                <a:latin typeface="+mj-lt"/>
              </a:rPr>
              <a:t> </a:t>
            </a:r>
            <a:r>
              <a:rPr lang="en-MY" sz="2400" dirty="0">
                <a:solidFill>
                  <a:srgbClr val="252525"/>
                </a:solidFill>
                <a:latin typeface="+mj-lt"/>
              </a:rPr>
              <a:t>with a flat </a:t>
            </a:r>
            <a:r>
              <a:rPr lang="en-MY" sz="2400" dirty="0">
                <a:solidFill>
                  <a:srgbClr val="0B0080"/>
                </a:solidFill>
                <a:latin typeface="+mj-lt"/>
                <a:hlinkClick r:id="rId4" tooltip="Frequency spectrum"/>
              </a:rPr>
              <a:t>frequency </a:t>
            </a:r>
            <a:r>
              <a:rPr lang="en-MY" sz="2400" dirty="0" smtClean="0">
                <a:solidFill>
                  <a:srgbClr val="0B0080"/>
                </a:solidFill>
                <a:latin typeface="+mj-lt"/>
                <a:hlinkClick r:id="rId4" tooltip="Frequency spectrum"/>
              </a:rPr>
              <a:t>spectrum</a:t>
            </a:r>
            <a:r>
              <a:rPr lang="en-MY" sz="2400" dirty="0">
                <a:solidFill>
                  <a:srgbClr val="252525"/>
                </a:solidFill>
                <a:latin typeface="+mj-lt"/>
              </a:rPr>
              <a:t> when plotted as a linear function of </a:t>
            </a:r>
            <a:r>
              <a:rPr lang="en-MY" sz="2400" dirty="0" smtClean="0">
                <a:solidFill>
                  <a:srgbClr val="252525"/>
                </a:solidFill>
                <a:latin typeface="+mj-lt"/>
              </a:rPr>
              <a:t>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>
                <a:solidFill>
                  <a:srgbClr val="252525"/>
                </a:solidFill>
                <a:latin typeface="+mj-lt"/>
              </a:rPr>
              <a:t> </a:t>
            </a:r>
            <a:r>
              <a:rPr lang="en-MY" sz="2400" dirty="0">
                <a:solidFill>
                  <a:srgbClr val="252525"/>
                </a:solidFill>
                <a:latin typeface="+mj-lt"/>
              </a:rPr>
              <a:t>In other words, the signal has equal </a:t>
            </a:r>
            <a:r>
              <a:rPr lang="en-MY" sz="2400" dirty="0">
                <a:solidFill>
                  <a:srgbClr val="0B0080"/>
                </a:solidFill>
                <a:latin typeface="+mj-lt"/>
                <a:hlinkClick r:id="rId5" tooltip="Power (physics)"/>
              </a:rPr>
              <a:t>power</a:t>
            </a:r>
            <a:r>
              <a:rPr lang="en-MY" sz="2400" dirty="0">
                <a:solidFill>
                  <a:srgbClr val="252525"/>
                </a:solidFill>
                <a:latin typeface="+mj-lt"/>
              </a:rPr>
              <a:t> in any band of a given </a:t>
            </a:r>
            <a:r>
              <a:rPr lang="en-MY" sz="2400" dirty="0">
                <a:solidFill>
                  <a:srgbClr val="0B0080"/>
                </a:solidFill>
                <a:latin typeface="+mj-lt"/>
                <a:hlinkClick r:id="rId6" tooltip="Bandwidth (signal processing)"/>
              </a:rPr>
              <a:t>bandwidth</a:t>
            </a:r>
            <a:r>
              <a:rPr lang="en-MY" sz="2400" dirty="0">
                <a:solidFill>
                  <a:srgbClr val="252525"/>
                </a:solidFill>
                <a:latin typeface="+mj-lt"/>
              </a:rPr>
              <a:t> (</a:t>
            </a:r>
            <a:r>
              <a:rPr lang="en-MY" sz="2400" dirty="0">
                <a:solidFill>
                  <a:srgbClr val="0B0080"/>
                </a:solidFill>
                <a:latin typeface="+mj-lt"/>
                <a:hlinkClick r:id="rId7" tooltip="Power spectral density"/>
              </a:rPr>
              <a:t>power spectral density</a:t>
            </a:r>
            <a:r>
              <a:rPr lang="en-MY" sz="2400" dirty="0" smtClean="0">
                <a:solidFill>
                  <a:srgbClr val="252525"/>
                </a:solidFill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b="1" dirty="0"/>
              <a:t>Tinnitus maskers </a:t>
            </a:r>
            <a:endParaRPr lang="en-MY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/>
              <a:t>is one of the only solutions available for tinnitus relief.</a:t>
            </a:r>
            <a:endParaRPr lang="en-MY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6536" y="49254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- Tinnitus</a:t>
            </a:r>
            <a:r>
              <a:rPr lang="en-MY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MY" dirty="0">
                <a:solidFill>
                  <a:srgbClr val="000000"/>
                </a:solidFill>
                <a:latin typeface="Arial" panose="020B0604020202020204" pitchFamily="34" charset="0"/>
              </a:rPr>
              <a:t>is a condition in which an individual hears a roaring or ringing of the ears</a:t>
            </a:r>
            <a:r>
              <a:rPr lang="en-MY" dirty="0" smtClean="0">
                <a:solidFill>
                  <a:srgbClr val="000000"/>
                </a:solidFill>
                <a:latin typeface="Arial" panose="020B0604020202020204" pitchFamily="34" charset="0"/>
              </a:rPr>
              <a:t>.( </a:t>
            </a:r>
            <a:r>
              <a:rPr lang="zh-CN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耳鸣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946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6900" y="4189337"/>
            <a:ext cx="89937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noise produced has a flat spectral distribution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can be considered white noise. </a:t>
            </a:r>
            <a:endParaRPr lang="en-MY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340" t="27069" r="15686" b="26804"/>
          <a:stretch/>
        </p:blipFill>
        <p:spPr>
          <a:xfrm>
            <a:off x="807790" y="752079"/>
            <a:ext cx="7933386" cy="33742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8000" y="5020334"/>
            <a:ext cx="98437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The offset of the noise waveform is programmable.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By varying this offset using a preconfigured table of offsets (signal pattern), user can obtain a waveform which correspond to the sum of the signal pattern and the noise waveform.</a:t>
            </a:r>
            <a:endParaRPr lang="en-MY" sz="2400" dirty="0"/>
          </a:p>
        </p:txBody>
      </p:sp>
      <p:sp>
        <p:nvSpPr>
          <p:cNvPr id="5" name="Rectangle 4"/>
          <p:cNvSpPr/>
          <p:nvPr/>
        </p:nvSpPr>
        <p:spPr>
          <a:xfrm>
            <a:off x="8912512" y="233381"/>
            <a:ext cx="3062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White noise generator</a:t>
            </a:r>
            <a:endParaRPr lang="en-MY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5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863" t="34816" r="15936" b="12016"/>
          <a:stretch/>
        </p:blipFill>
        <p:spPr>
          <a:xfrm>
            <a:off x="939773" y="700109"/>
            <a:ext cx="7962901" cy="38894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9773" y="4813613"/>
            <a:ext cx="9079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b="0" i="0" dirty="0" smtClean="0">
                <a:solidFill>
                  <a:srgbClr val="222222"/>
                </a:solidFill>
                <a:effectLst/>
              </a:rPr>
              <a:t>In audio systems , white noise is LP filtered with 3dB/ octave to make pink noise used to equalize a room from dominant resonances with suitable </a:t>
            </a:r>
            <a:r>
              <a:rPr lang="en-MY" sz="2400" b="0" i="0" dirty="0" err="1" smtClean="0">
                <a:solidFill>
                  <a:srgbClr val="222222"/>
                </a:solidFill>
                <a:effectLst/>
              </a:rPr>
              <a:t>mics</a:t>
            </a:r>
            <a:r>
              <a:rPr lang="en-MY" sz="2400" b="0" i="0" dirty="0" smtClean="0">
                <a:solidFill>
                  <a:srgbClr val="222222"/>
                </a:solidFill>
                <a:effectLst/>
              </a:rPr>
              <a:t>.</a:t>
            </a:r>
            <a:endParaRPr lang="en-MY" sz="2400" dirty="0"/>
          </a:p>
        </p:txBody>
      </p:sp>
      <p:sp>
        <p:nvSpPr>
          <p:cNvPr id="4" name="Rectangle 3"/>
          <p:cNvSpPr/>
          <p:nvPr/>
        </p:nvSpPr>
        <p:spPr>
          <a:xfrm>
            <a:off x="8937912" y="117613"/>
            <a:ext cx="3062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White noise generator</a:t>
            </a:r>
            <a:endParaRPr lang="en-MY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0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7744" y="732314"/>
            <a:ext cx="34004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Typical applications</a:t>
            </a:r>
            <a:endParaRPr lang="en-MY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4734" y="1447979"/>
            <a:ext cx="103460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an input for a </a:t>
            </a:r>
            <a:r>
              <a:rPr lang="en-MY" sz="2400" b="1" dirty="0" smtClean="0"/>
              <a:t>filter</a:t>
            </a:r>
            <a:r>
              <a:rPr lang="en-MY" sz="2400" dirty="0" smtClean="0"/>
              <a:t> to create other types of noise signal. It is used extensively in audio synthesis,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typically to recreate percussive instruments such as cymbals which have high noise content in their frequency domain.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 White noise generator can be used for </a:t>
            </a:r>
            <a:r>
              <a:rPr lang="en-MY" sz="2400" b="1" dirty="0" smtClean="0"/>
              <a:t>control engineering purposes</a:t>
            </a:r>
            <a:r>
              <a:rPr lang="en-MY" sz="2400" dirty="0" smtClean="0"/>
              <a:t>, it can be used for frequency response testing of amplifiers and electronic filters.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b="1" dirty="0" smtClean="0">
                <a:solidFill>
                  <a:srgbClr val="FF0000"/>
                </a:solidFill>
              </a:rPr>
              <a:t>White noise is a common synthetic noise source used for sound masking by a Tinnitus masker. </a:t>
            </a:r>
            <a:endParaRPr lang="en-MY" sz="24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50612" y="270649"/>
            <a:ext cx="3062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White noise generator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3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2756" y="654098"/>
            <a:ext cx="41474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dirty="0" smtClean="0">
                <a:solidFill>
                  <a:schemeClr val="accent6">
                    <a:lumMod val="75000"/>
                  </a:schemeClr>
                </a:solidFill>
              </a:rPr>
              <a:t>DAC</a:t>
            </a:r>
            <a:r>
              <a:rPr lang="en-MY" sz="3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MY" sz="3200" dirty="0" smtClean="0">
                <a:solidFill>
                  <a:schemeClr val="accent6">
                    <a:lumMod val="75000"/>
                  </a:schemeClr>
                </a:solidFill>
              </a:rPr>
              <a:t>channel</a:t>
            </a:r>
            <a:r>
              <a:rPr lang="en-MY" sz="3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MY" sz="3200" dirty="0" smtClean="0">
                <a:solidFill>
                  <a:schemeClr val="accent6">
                    <a:lumMod val="75000"/>
                  </a:schemeClr>
                </a:solidFill>
              </a:rPr>
              <a:t>enable</a:t>
            </a:r>
            <a:endParaRPr lang="en-MY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7996" y="5677121"/>
            <a:ext cx="9748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 smtClean="0"/>
              <a:t>The DAC channel is then enabled after a </a:t>
            </a:r>
            <a:r>
              <a:rPr lang="en-MY" sz="2400" dirty="0" err="1" smtClean="0"/>
              <a:t>startup</a:t>
            </a:r>
            <a:r>
              <a:rPr lang="en-MY" sz="2400" dirty="0" smtClean="0"/>
              <a:t> time </a:t>
            </a:r>
            <a:r>
              <a:rPr lang="en-MY" sz="2400" dirty="0" err="1" smtClean="0"/>
              <a:t>tWAKEUP</a:t>
            </a:r>
            <a:r>
              <a:rPr lang="en-MY" sz="2400" dirty="0" smtClean="0"/>
              <a:t>.</a:t>
            </a:r>
            <a:endParaRPr lang="en-MY" sz="2400" dirty="0"/>
          </a:p>
        </p:txBody>
      </p:sp>
      <p:sp>
        <p:nvSpPr>
          <p:cNvPr id="5" name="Rectangle 4"/>
          <p:cNvSpPr/>
          <p:nvPr/>
        </p:nvSpPr>
        <p:spPr>
          <a:xfrm>
            <a:off x="1550160" y="4354576"/>
            <a:ext cx="4749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b="1" dirty="0" err="1" smtClean="0"/>
              <a:t>ENx</a:t>
            </a:r>
            <a:r>
              <a:rPr lang="en-MY" sz="2400" dirty="0" smtClean="0"/>
              <a:t>: </a:t>
            </a:r>
            <a:r>
              <a:rPr lang="en-MY" sz="2400" dirty="0"/>
              <a:t>DAC </a:t>
            </a:r>
            <a:r>
              <a:rPr lang="en-MY" sz="2400" dirty="0" err="1" smtClean="0"/>
              <a:t>channelx</a:t>
            </a:r>
            <a:r>
              <a:rPr lang="en-MY" sz="2400" dirty="0" smtClean="0"/>
              <a:t> </a:t>
            </a:r>
            <a:r>
              <a:rPr lang="en-MY" sz="2400" dirty="0"/>
              <a:t>enable</a:t>
            </a:r>
            <a:endParaRPr lang="en-MY" sz="2400" dirty="0" smtClean="0"/>
          </a:p>
          <a:p>
            <a:r>
              <a:rPr lang="en-MY" sz="2400" dirty="0" smtClean="0"/>
              <a:t>0</a:t>
            </a:r>
            <a:r>
              <a:rPr lang="en-MY" sz="2400" dirty="0"/>
              <a:t>: DAC </a:t>
            </a:r>
            <a:r>
              <a:rPr lang="en-MY" sz="2400" dirty="0" err="1" smtClean="0"/>
              <a:t>channelx</a:t>
            </a:r>
            <a:r>
              <a:rPr lang="en-MY" sz="2400" dirty="0" smtClean="0"/>
              <a:t> </a:t>
            </a:r>
            <a:r>
              <a:rPr lang="en-MY" sz="2400" dirty="0"/>
              <a:t>disabled</a:t>
            </a:r>
          </a:p>
          <a:p>
            <a:r>
              <a:rPr lang="en-MY" sz="2400" dirty="0"/>
              <a:t>1: DAC </a:t>
            </a:r>
            <a:r>
              <a:rPr lang="en-MY" sz="2400" dirty="0" err="1" smtClean="0"/>
              <a:t>channelx</a:t>
            </a:r>
            <a:r>
              <a:rPr lang="en-MY" sz="2400" dirty="0" smtClean="0"/>
              <a:t> </a:t>
            </a:r>
            <a:r>
              <a:rPr lang="en-MY" sz="2400" dirty="0"/>
              <a:t>enabled</a:t>
            </a:r>
            <a:endParaRPr lang="en-MY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4" b="37436"/>
          <a:stretch/>
        </p:blipFill>
        <p:spPr>
          <a:xfrm>
            <a:off x="824555" y="1716238"/>
            <a:ext cx="9932345" cy="264359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10242550" y="1817838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Down Arrow 7"/>
          <p:cNvSpPr/>
          <p:nvPr/>
        </p:nvSpPr>
        <p:spPr>
          <a:xfrm flipV="1">
            <a:off x="10242550" y="4160649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07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56" y="1168874"/>
            <a:ext cx="9915525" cy="266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4747" y="4184139"/>
            <a:ext cx="97126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b="1" dirty="0" err="1" smtClean="0"/>
              <a:t>WAVEx</a:t>
            </a:r>
            <a:r>
              <a:rPr lang="en-MY" sz="2400" b="1" dirty="0" smtClean="0"/>
              <a:t>[1:0</a:t>
            </a:r>
            <a:r>
              <a:rPr lang="en-MY" sz="2400" b="1" dirty="0"/>
              <a:t>]</a:t>
            </a:r>
            <a:r>
              <a:rPr lang="en-MY" sz="2400" dirty="0"/>
              <a:t>: DAC </a:t>
            </a:r>
            <a:r>
              <a:rPr lang="en-MY" sz="2400" dirty="0" err="1" smtClean="0"/>
              <a:t>channelx</a:t>
            </a:r>
            <a:r>
              <a:rPr lang="en-MY" sz="2400" dirty="0" smtClean="0"/>
              <a:t> </a:t>
            </a:r>
            <a:r>
              <a:rPr lang="en-MY" sz="2400" dirty="0"/>
              <a:t>noise/triangle wave generation enable</a:t>
            </a:r>
          </a:p>
          <a:p>
            <a:r>
              <a:rPr lang="en-MY" sz="2400" dirty="0"/>
              <a:t>These bits are set/reset by software.</a:t>
            </a:r>
          </a:p>
          <a:p>
            <a:r>
              <a:rPr lang="en-MY" sz="2400" dirty="0"/>
              <a:t>00: wave generation disabled</a:t>
            </a:r>
          </a:p>
          <a:p>
            <a:r>
              <a:rPr lang="en-MY" sz="2400" dirty="0"/>
              <a:t>01: Noise wave generation enabled</a:t>
            </a:r>
          </a:p>
          <a:p>
            <a:r>
              <a:rPr lang="en-MY" sz="2400" dirty="0"/>
              <a:t>1x: Triangle wave generation enabled</a:t>
            </a:r>
          </a:p>
          <a:p>
            <a:r>
              <a:rPr lang="en-MY" sz="2400" i="1" dirty="0"/>
              <a:t>Note: Only used if bit TEN2 = 1 (DAC channel2 trigger enabled)</a:t>
            </a:r>
            <a:endParaRPr lang="en-MY" sz="2400" dirty="0"/>
          </a:p>
        </p:txBody>
      </p:sp>
      <p:sp>
        <p:nvSpPr>
          <p:cNvPr id="4" name="Rectangle 3"/>
          <p:cNvSpPr/>
          <p:nvPr/>
        </p:nvSpPr>
        <p:spPr>
          <a:xfrm>
            <a:off x="8950612" y="270649"/>
            <a:ext cx="3062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White noise generator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6496" y="470699"/>
            <a:ext cx="940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details</a:t>
            </a:r>
            <a:endParaRPr lang="en-MY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6772081" y="1235516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Down Arrow 6"/>
          <p:cNvSpPr/>
          <p:nvPr/>
        </p:nvSpPr>
        <p:spPr>
          <a:xfrm flipV="1">
            <a:off x="6772082" y="3619536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Down Arrow 7"/>
          <p:cNvSpPr/>
          <p:nvPr/>
        </p:nvSpPr>
        <p:spPr>
          <a:xfrm>
            <a:off x="6187504" y="1235516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Down Arrow 8"/>
          <p:cNvSpPr/>
          <p:nvPr/>
        </p:nvSpPr>
        <p:spPr>
          <a:xfrm flipV="1">
            <a:off x="6187503" y="3619536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Down Arrow 9"/>
          <p:cNvSpPr/>
          <p:nvPr/>
        </p:nvSpPr>
        <p:spPr>
          <a:xfrm rot="5400000">
            <a:off x="5590574" y="5236224"/>
            <a:ext cx="584578" cy="58266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Down Arrow 10"/>
          <p:cNvSpPr/>
          <p:nvPr/>
        </p:nvSpPr>
        <p:spPr>
          <a:xfrm rot="5400000" flipV="1">
            <a:off x="278740" y="5173837"/>
            <a:ext cx="584578" cy="70743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1248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4640" t="35500" r="23147" b="2672"/>
          <a:stretch/>
        </p:blipFill>
        <p:spPr>
          <a:xfrm>
            <a:off x="7374341" y="1287091"/>
            <a:ext cx="4817659" cy="36806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2586" y="620708"/>
            <a:ext cx="940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details</a:t>
            </a:r>
            <a:endParaRPr lang="en-MY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50612" y="270649"/>
            <a:ext cx="3062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White noise generator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7576" y="1493987"/>
            <a:ext cx="59790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 The preloaded </a:t>
            </a:r>
            <a:r>
              <a:rPr lang="en-MY" sz="2400" dirty="0"/>
              <a:t>value in LFSR is 0xAAA. </a:t>
            </a:r>
            <a:endParaRPr lang="en-MY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This </a:t>
            </a:r>
            <a:r>
              <a:rPr lang="en-MY" sz="2400" dirty="0"/>
              <a:t>register is updated three APB1 clock cycles </a:t>
            </a:r>
            <a:r>
              <a:rPr lang="en-MY" sz="2400" dirty="0" smtClean="0"/>
              <a:t>after each </a:t>
            </a:r>
            <a:r>
              <a:rPr lang="en-MY" sz="2400" dirty="0"/>
              <a:t>trigger event, following a specific calculation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37020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56" y="1168874"/>
            <a:ext cx="9915525" cy="266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50612" y="270649"/>
            <a:ext cx="3062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White noise generator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6496" y="470699"/>
            <a:ext cx="940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details</a:t>
            </a:r>
            <a:endParaRPr lang="en-MY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4874495" y="1214250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Down Arrow 6"/>
          <p:cNvSpPr/>
          <p:nvPr/>
        </p:nvSpPr>
        <p:spPr>
          <a:xfrm flipV="1">
            <a:off x="5507266" y="3641850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Down Arrow 7"/>
          <p:cNvSpPr/>
          <p:nvPr/>
        </p:nvSpPr>
        <p:spPr>
          <a:xfrm>
            <a:off x="5462944" y="1214250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Down Arrow 8"/>
          <p:cNvSpPr/>
          <p:nvPr/>
        </p:nvSpPr>
        <p:spPr>
          <a:xfrm flipV="1">
            <a:off x="4890966" y="3620740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Down Arrow 11"/>
          <p:cNvSpPr/>
          <p:nvPr/>
        </p:nvSpPr>
        <p:spPr>
          <a:xfrm>
            <a:off x="4274666" y="1214250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Down Arrow 12"/>
          <p:cNvSpPr/>
          <p:nvPr/>
        </p:nvSpPr>
        <p:spPr>
          <a:xfrm flipV="1">
            <a:off x="4317324" y="3620740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Down Arrow 13"/>
          <p:cNvSpPr/>
          <p:nvPr/>
        </p:nvSpPr>
        <p:spPr>
          <a:xfrm flipV="1">
            <a:off x="3743682" y="3620740"/>
            <a:ext cx="257175" cy="402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Down Arrow 14"/>
          <p:cNvSpPr/>
          <p:nvPr/>
        </p:nvSpPr>
        <p:spPr>
          <a:xfrm>
            <a:off x="3786953" y="1218114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/>
          <p:cNvSpPr/>
          <p:nvPr/>
        </p:nvSpPr>
        <p:spPr>
          <a:xfrm>
            <a:off x="980385" y="4269399"/>
            <a:ext cx="89651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/>
              <a:t>The LFSR value, that may be masked partially or totally by means of the </a:t>
            </a:r>
            <a:r>
              <a:rPr lang="en-MY" sz="2000" dirty="0" err="1"/>
              <a:t>MAMPx</a:t>
            </a:r>
            <a:r>
              <a:rPr lang="en-MY" sz="2000" dirty="0"/>
              <a:t>[3:0] bits </a:t>
            </a:r>
            <a:r>
              <a:rPr lang="en-MY" sz="2000" dirty="0" smtClean="0"/>
              <a:t>in the </a:t>
            </a:r>
            <a:r>
              <a:rPr lang="en-MY" sz="2000" dirty="0"/>
              <a:t>DAC_CR register, </a:t>
            </a:r>
            <a:endParaRPr lang="en-MY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 smtClean="0"/>
              <a:t>is </a:t>
            </a:r>
            <a:r>
              <a:rPr lang="en-MY" sz="2000" dirty="0"/>
              <a:t>added up to the </a:t>
            </a:r>
            <a:r>
              <a:rPr lang="en-MY" sz="2000" dirty="0" err="1"/>
              <a:t>DAC_DHRx</a:t>
            </a:r>
            <a:r>
              <a:rPr lang="en-MY" sz="2000" dirty="0"/>
              <a:t> contents without overflow and </a:t>
            </a:r>
            <a:r>
              <a:rPr lang="en-MY" sz="2000" dirty="0" smtClean="0"/>
              <a:t>this value </a:t>
            </a:r>
            <a:r>
              <a:rPr lang="en-MY" sz="2000" dirty="0"/>
              <a:t>is then stored into the </a:t>
            </a:r>
            <a:r>
              <a:rPr lang="en-MY" sz="2000" dirty="0" err="1"/>
              <a:t>DAC_DORx</a:t>
            </a:r>
            <a:r>
              <a:rPr lang="en-MY" sz="2000" dirty="0"/>
              <a:t> register.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/>
              <a:t>If LFSR is 0x0000, a ‘1 is injected into it (antilock-up mechanism).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/>
              <a:t>It is possible to reset LFSR wave generation by resetting the </a:t>
            </a:r>
            <a:r>
              <a:rPr lang="en-MY" sz="2000" dirty="0" err="1"/>
              <a:t>WAVEx</a:t>
            </a:r>
            <a:r>
              <a:rPr lang="en-MY" sz="2000" dirty="0"/>
              <a:t>[1:0] bits.</a:t>
            </a:r>
          </a:p>
        </p:txBody>
      </p:sp>
    </p:spTree>
    <p:extLst>
      <p:ext uri="{BB962C8B-B14F-4D97-AF65-F5344CB8AC3E}">
        <p14:creationId xmlns:p14="http://schemas.microsoft.com/office/powerpoint/2010/main" val="325541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13" t="23274" r="10631" b="17211"/>
          <a:stretch/>
        </p:blipFill>
        <p:spPr>
          <a:xfrm>
            <a:off x="1037230" y="964326"/>
            <a:ext cx="10237748" cy="50633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50612" y="270649"/>
            <a:ext cx="3062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White noise generator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063320" y="3316406"/>
            <a:ext cx="1214651" cy="641445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3635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9256" y="3376895"/>
            <a:ext cx="97054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with a flexible offset, amplitude and frequency.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The amplitude of the triangular waveform can be fixed using the </a:t>
            </a:r>
            <a:r>
              <a:rPr lang="en-MY" sz="2400" dirty="0" err="1" smtClean="0"/>
              <a:t>MAMPx</a:t>
            </a:r>
            <a:r>
              <a:rPr lang="en-MY" sz="2400" dirty="0" smtClean="0"/>
              <a:t> bits in the DAC_CR register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sz="2400" dirty="0"/>
          </a:p>
        </p:txBody>
      </p:sp>
      <p:sp>
        <p:nvSpPr>
          <p:cNvPr id="3" name="Rectangle 2"/>
          <p:cNvSpPr/>
          <p:nvPr/>
        </p:nvSpPr>
        <p:spPr>
          <a:xfrm>
            <a:off x="1293114" y="514013"/>
            <a:ext cx="4729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Triangular wave generator</a:t>
            </a:r>
            <a:endParaRPr lang="en-MY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9381" y="1391175"/>
            <a:ext cx="87846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/>
              <a:t>are </a:t>
            </a:r>
            <a:r>
              <a:rPr lang="en-MY" sz="2400" dirty="0"/>
              <a:t>often used in sound synthesis as its timbre is less harsh than the square wave because the amplitude of its upper harmonics falls off more rapidly. </a:t>
            </a:r>
            <a:endParaRPr lang="en-MY" sz="2400" dirty="0" smtClean="0"/>
          </a:p>
        </p:txBody>
      </p:sp>
    </p:spTree>
    <p:extLst>
      <p:ext uri="{BB962C8B-B14F-4D97-AF65-F5344CB8AC3E}">
        <p14:creationId xmlns:p14="http://schemas.microsoft.com/office/powerpoint/2010/main" val="287186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163" t="22394" r="15199" b="25396"/>
          <a:stretch/>
        </p:blipFill>
        <p:spPr>
          <a:xfrm>
            <a:off x="703579" y="1858668"/>
            <a:ext cx="9277088" cy="42791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49006" y="213763"/>
            <a:ext cx="3590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Triangular wave generator</a:t>
            </a:r>
            <a:endParaRPr lang="en-MY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59140" y="5771669"/>
            <a:ext cx="2924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err="1" smtClean="0">
                <a:latin typeface="+mj-lt"/>
              </a:rPr>
              <a:t>DAC_DHRx</a:t>
            </a:r>
            <a:r>
              <a:rPr lang="en-MY" sz="2400" dirty="0" smtClean="0">
                <a:latin typeface="+mj-lt"/>
              </a:rPr>
              <a:t> register</a:t>
            </a:r>
            <a:endParaRPr lang="en-MY" sz="24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9113" y="68839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2400" dirty="0" smtClean="0">
                <a:latin typeface="+mj-lt"/>
              </a:rPr>
              <a:t>An internal triangle counter</a:t>
            </a:r>
          </a:p>
          <a:p>
            <a:r>
              <a:rPr lang="en-MY" sz="2400" dirty="0" smtClean="0">
                <a:latin typeface="+mj-lt"/>
              </a:rPr>
              <a:t>is incremented three APB1 clock cycles after each trigger event</a:t>
            </a:r>
            <a:endParaRPr lang="en-MY" sz="2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96418" y="49390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2400" dirty="0">
                <a:latin typeface="+mj-lt"/>
              </a:rPr>
              <a:t>stored into the</a:t>
            </a:r>
          </a:p>
          <a:p>
            <a:r>
              <a:rPr lang="en-MY" sz="2400" dirty="0" err="1">
                <a:latin typeface="+mj-lt"/>
              </a:rPr>
              <a:t>DAC_DORx</a:t>
            </a:r>
            <a:r>
              <a:rPr lang="en-MY" sz="2400" dirty="0">
                <a:latin typeface="+mj-lt"/>
              </a:rPr>
              <a:t> register</a:t>
            </a:r>
          </a:p>
        </p:txBody>
      </p:sp>
    </p:spTree>
    <p:extLst>
      <p:ext uri="{BB962C8B-B14F-4D97-AF65-F5344CB8AC3E}">
        <p14:creationId xmlns:p14="http://schemas.microsoft.com/office/powerpoint/2010/main" val="160136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371" t="29587" r="16564" b="23987"/>
          <a:stretch/>
        </p:blipFill>
        <p:spPr>
          <a:xfrm>
            <a:off x="1027746" y="578917"/>
            <a:ext cx="6714699" cy="2917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553" t="31297" r="11259" b="28778"/>
          <a:stretch/>
        </p:blipFill>
        <p:spPr>
          <a:xfrm>
            <a:off x="3070746" y="3138985"/>
            <a:ext cx="8611737" cy="29206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49006" y="213763"/>
            <a:ext cx="3590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Triangular wave generator</a:t>
            </a:r>
            <a:endParaRPr lang="en-MY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75" t="13199" r="9057" b="11054"/>
          <a:stretch/>
        </p:blipFill>
        <p:spPr>
          <a:xfrm>
            <a:off x="1119116" y="641444"/>
            <a:ext cx="9116705" cy="55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4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959" t="17490" r="9057" b="12733"/>
          <a:stretch/>
        </p:blipFill>
        <p:spPr>
          <a:xfrm>
            <a:off x="832515" y="873457"/>
            <a:ext cx="10276764" cy="51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2380" y="675428"/>
            <a:ext cx="222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details</a:t>
            </a:r>
            <a:endParaRPr lang="en-MY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49006" y="213763"/>
            <a:ext cx="3590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Triangular wave generator</a:t>
            </a:r>
            <a:endParaRPr lang="en-MY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35" y="1137093"/>
            <a:ext cx="10947685" cy="2773553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6569641" y="1604006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Down Arrow 8"/>
          <p:cNvSpPr/>
          <p:nvPr/>
        </p:nvSpPr>
        <p:spPr>
          <a:xfrm>
            <a:off x="4563420" y="1604006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Down Arrow 9"/>
          <p:cNvSpPr/>
          <p:nvPr/>
        </p:nvSpPr>
        <p:spPr>
          <a:xfrm rot="10800000">
            <a:off x="4549094" y="3410706"/>
            <a:ext cx="285825" cy="49994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Down Arrow 11"/>
          <p:cNvSpPr/>
          <p:nvPr/>
        </p:nvSpPr>
        <p:spPr>
          <a:xfrm rot="10800000">
            <a:off x="6540991" y="3410706"/>
            <a:ext cx="285825" cy="49994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8581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51" r="5346"/>
          <a:stretch/>
        </p:blipFill>
        <p:spPr>
          <a:xfrm>
            <a:off x="4817660" y="425141"/>
            <a:ext cx="7178722" cy="595312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13946" y="3033213"/>
            <a:ext cx="1419367" cy="73698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ounded Rectangle 4"/>
          <p:cNvSpPr/>
          <p:nvPr/>
        </p:nvSpPr>
        <p:spPr>
          <a:xfrm>
            <a:off x="7724632" y="4432299"/>
            <a:ext cx="1332361" cy="480895"/>
          </a:xfrm>
          <a:prstGeom prst="roundRect">
            <a:avLst/>
          </a:prstGeom>
          <a:noFill/>
          <a:ln w="57150">
            <a:solidFill>
              <a:srgbClr val="CC0099"/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CC009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5892" y="2202216"/>
            <a:ext cx="148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1</a:t>
            </a:r>
            <a:endParaRPr lang="en-MY" sz="4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9081" y="4167643"/>
            <a:ext cx="148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C0099"/>
                </a:solidFill>
              </a:rPr>
              <a:t>2</a:t>
            </a:r>
            <a:endParaRPr lang="en-MY" sz="4800" dirty="0">
              <a:solidFill>
                <a:srgbClr val="CC009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5118" y="641203"/>
            <a:ext cx="3151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DAC conversion</a:t>
            </a:r>
            <a:endParaRPr lang="en-MY" sz="3200" dirty="0">
              <a:solidFill>
                <a:schemeClr val="accent2">
                  <a:lumMod val="60000"/>
                  <a:lumOff val="4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785876"/>
            <a:ext cx="5104263" cy="1564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 err="1">
                <a:latin typeface="+mj-lt"/>
              </a:rPr>
              <a:t>DAC_DORx</a:t>
            </a:r>
            <a:r>
              <a:rPr lang="en-MY" sz="2400" dirty="0">
                <a:latin typeface="+mj-lt"/>
              </a:rPr>
              <a:t> cannot be written directly</a:t>
            </a:r>
            <a:endParaRPr lang="en-MY" sz="2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 smtClean="0">
                <a:latin typeface="+mj-lt"/>
              </a:rPr>
              <a:t>Data in </a:t>
            </a:r>
            <a:r>
              <a:rPr lang="en-MY" sz="2400" dirty="0" err="1" smtClean="0">
                <a:latin typeface="+mj-lt"/>
              </a:rPr>
              <a:t>DAC_DHRx</a:t>
            </a:r>
            <a:r>
              <a:rPr lang="en-MY" sz="2400" dirty="0" smtClean="0">
                <a:latin typeface="+mj-lt"/>
              </a:rPr>
              <a:t> → </a:t>
            </a:r>
            <a:r>
              <a:rPr lang="en-MY" sz="2400" dirty="0" err="1" smtClean="0">
                <a:latin typeface="+mj-lt"/>
              </a:rPr>
              <a:t>DAC_DORx</a:t>
            </a:r>
            <a:r>
              <a:rPr lang="en-MY" sz="2400" dirty="0" smtClean="0">
                <a:latin typeface="+mj-lt"/>
              </a:rPr>
              <a:t> when triggered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258809" y="5218016"/>
            <a:ext cx="2569378" cy="982176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CC0099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52922" y="5272954"/>
            <a:ext cx="148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3</a:t>
            </a:r>
            <a:endParaRPr lang="en-MY" sz="4800" dirty="0">
              <a:solidFill>
                <a:srgbClr val="0070C0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5400000">
            <a:off x="7548491" y="3138984"/>
            <a:ext cx="839338" cy="1262418"/>
          </a:xfrm>
          <a:prstGeom prst="bentArrow">
            <a:avLst>
              <a:gd name="adj1" fmla="val 25000"/>
              <a:gd name="adj2" fmla="val 25943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7" name="U-Turn Arrow 16"/>
          <p:cNvSpPr/>
          <p:nvPr/>
        </p:nvSpPr>
        <p:spPr>
          <a:xfrm rot="16200000" flipH="1">
            <a:off x="6333260" y="4522869"/>
            <a:ext cx="1040097" cy="1196739"/>
          </a:xfrm>
          <a:prstGeom prst="uturnArrow">
            <a:avLst>
              <a:gd name="adj1" fmla="val 23517"/>
              <a:gd name="adj2" fmla="val 25000"/>
              <a:gd name="adj3" fmla="val 25000"/>
              <a:gd name="adj4" fmla="val 43379"/>
              <a:gd name="adj5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1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8257" y="471312"/>
            <a:ext cx="9144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 err="1" smtClean="0">
                <a:latin typeface="+mj-lt"/>
              </a:rPr>
              <a:t>MAMPx</a:t>
            </a:r>
            <a:r>
              <a:rPr lang="en-MY" b="1" dirty="0" smtClean="0">
                <a:latin typeface="+mj-lt"/>
              </a:rPr>
              <a:t>[3:0</a:t>
            </a:r>
            <a:r>
              <a:rPr lang="en-MY" b="1" dirty="0">
                <a:latin typeface="+mj-lt"/>
              </a:rPr>
              <a:t>]</a:t>
            </a:r>
            <a:r>
              <a:rPr lang="en-MY" dirty="0">
                <a:latin typeface="+mj-lt"/>
              </a:rPr>
              <a:t>: DAC </a:t>
            </a:r>
            <a:r>
              <a:rPr lang="en-MY" dirty="0" err="1" smtClean="0">
                <a:latin typeface="+mj-lt"/>
              </a:rPr>
              <a:t>channelx</a:t>
            </a:r>
            <a:r>
              <a:rPr lang="en-MY" dirty="0" smtClean="0">
                <a:latin typeface="+mj-lt"/>
              </a:rPr>
              <a:t> </a:t>
            </a:r>
            <a:r>
              <a:rPr lang="en-MY" dirty="0">
                <a:latin typeface="+mj-lt"/>
              </a:rPr>
              <a:t>mask/amplitude selector</a:t>
            </a:r>
          </a:p>
          <a:p>
            <a:r>
              <a:rPr lang="en-MY" dirty="0">
                <a:latin typeface="+mj-lt"/>
              </a:rPr>
              <a:t>These bits are written by software to select mask in wave generation mode or amplitude in</a:t>
            </a:r>
          </a:p>
          <a:p>
            <a:r>
              <a:rPr lang="en-MY" dirty="0">
                <a:latin typeface="+mj-lt"/>
              </a:rPr>
              <a:t>triangle generation mode.</a:t>
            </a:r>
          </a:p>
          <a:p>
            <a:r>
              <a:rPr lang="en-MY" dirty="0">
                <a:latin typeface="+mj-lt"/>
              </a:rPr>
              <a:t>0000: Unmask bit0 of LFSR/ triangle amplitude equal to 1</a:t>
            </a:r>
          </a:p>
          <a:p>
            <a:r>
              <a:rPr lang="en-MY" dirty="0">
                <a:latin typeface="+mj-lt"/>
              </a:rPr>
              <a:t>0001: Unmask bits[1:0] of LFSR/ triangle amplitude equal to 3</a:t>
            </a:r>
          </a:p>
          <a:p>
            <a:r>
              <a:rPr lang="en-MY" dirty="0">
                <a:latin typeface="+mj-lt"/>
              </a:rPr>
              <a:t>0010: Unmask bits[2:0] of LFSR/ triangle amplitude equal to 7</a:t>
            </a:r>
          </a:p>
          <a:p>
            <a:r>
              <a:rPr lang="en-MY" dirty="0">
                <a:latin typeface="+mj-lt"/>
              </a:rPr>
              <a:t>0011: Unmask bits[3:0] of LFSR/ triangle amplitude equal to 15</a:t>
            </a:r>
          </a:p>
          <a:p>
            <a:r>
              <a:rPr lang="en-MY" dirty="0">
                <a:latin typeface="+mj-lt"/>
              </a:rPr>
              <a:t>0100: Unmask bits[4:0] of LFSR/ triangle amplitude equal to 31</a:t>
            </a:r>
          </a:p>
          <a:p>
            <a:r>
              <a:rPr lang="en-MY" dirty="0">
                <a:latin typeface="+mj-lt"/>
              </a:rPr>
              <a:t>0101: Unmask bits[5:0] of LFSR/ triangle amplitude equal to 63</a:t>
            </a:r>
          </a:p>
          <a:p>
            <a:r>
              <a:rPr lang="en-MY" dirty="0">
                <a:latin typeface="+mj-lt"/>
              </a:rPr>
              <a:t>0110: Unmask bits[6:0] of LFSR/ triangle amplitude equal to 127</a:t>
            </a:r>
          </a:p>
          <a:p>
            <a:r>
              <a:rPr lang="en-MY" dirty="0">
                <a:latin typeface="+mj-lt"/>
              </a:rPr>
              <a:t>0111: Unmask bits[7:0] of LFSR/ triangle amplitude equal to 255</a:t>
            </a:r>
          </a:p>
          <a:p>
            <a:r>
              <a:rPr lang="en-MY" dirty="0">
                <a:latin typeface="+mj-lt"/>
              </a:rPr>
              <a:t>1000: Unmask bits[8:0] of LFSR/ triangle amplitude equal to 511</a:t>
            </a:r>
          </a:p>
          <a:p>
            <a:r>
              <a:rPr lang="en-MY" dirty="0">
                <a:latin typeface="+mj-lt"/>
              </a:rPr>
              <a:t>1001: Unmask bits[9:0] of LFSR/ triangle amplitude equal to 1023</a:t>
            </a:r>
          </a:p>
          <a:p>
            <a:r>
              <a:rPr lang="en-MY" dirty="0">
                <a:latin typeface="+mj-lt"/>
              </a:rPr>
              <a:t>1010: Unmask bits[10:0] of LFSR/ triangle amplitude equal to 2047</a:t>
            </a:r>
          </a:p>
          <a:p>
            <a:r>
              <a:rPr lang="en-MY" dirty="0">
                <a:latin typeface="+mj-lt"/>
              </a:rPr>
              <a:t>≥ 1011: Unmask bits[11:0] of LFSR/ triangle amplitude equal to 4095</a:t>
            </a:r>
          </a:p>
          <a:p>
            <a:r>
              <a:rPr lang="en-MY" b="1" dirty="0" err="1" smtClean="0">
                <a:latin typeface="+mj-lt"/>
              </a:rPr>
              <a:t>WAVEx</a:t>
            </a:r>
            <a:r>
              <a:rPr lang="en-MY" b="1" dirty="0" smtClean="0">
                <a:latin typeface="+mj-lt"/>
              </a:rPr>
              <a:t>[1:0</a:t>
            </a:r>
            <a:r>
              <a:rPr lang="en-MY" b="1" dirty="0">
                <a:latin typeface="+mj-lt"/>
              </a:rPr>
              <a:t>]</a:t>
            </a:r>
            <a:r>
              <a:rPr lang="en-MY" dirty="0">
                <a:latin typeface="+mj-lt"/>
              </a:rPr>
              <a:t>: DAC channel2 noise/triangle wave generation enable</a:t>
            </a:r>
          </a:p>
          <a:p>
            <a:r>
              <a:rPr lang="en-MY" dirty="0">
                <a:latin typeface="+mj-lt"/>
              </a:rPr>
              <a:t>These bits are set/reset by software.</a:t>
            </a:r>
          </a:p>
          <a:p>
            <a:r>
              <a:rPr lang="en-MY" dirty="0">
                <a:latin typeface="+mj-lt"/>
              </a:rPr>
              <a:t>00: wave generation disabled</a:t>
            </a:r>
          </a:p>
          <a:p>
            <a:r>
              <a:rPr lang="en-MY" dirty="0">
                <a:latin typeface="+mj-lt"/>
              </a:rPr>
              <a:t>01: Noise wave generation enabled</a:t>
            </a:r>
          </a:p>
          <a:p>
            <a:r>
              <a:rPr lang="en-MY" dirty="0">
                <a:latin typeface="+mj-lt"/>
              </a:rPr>
              <a:t>1x: Triangle wave generation enabled</a:t>
            </a:r>
          </a:p>
          <a:p>
            <a:r>
              <a:rPr lang="en-MY" i="1" dirty="0">
                <a:latin typeface="+mj-lt"/>
              </a:rPr>
              <a:t>Note: Only used if bit TEN2 = 1 (DAC channel2 trigger enabled)</a:t>
            </a:r>
            <a:endParaRPr lang="en-MY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11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8806" y="796327"/>
            <a:ext cx="36070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dirty="0" smtClean="0">
                <a:solidFill>
                  <a:schemeClr val="accent6">
                    <a:lumMod val="75000"/>
                  </a:schemeClr>
                </a:solidFill>
              </a:rPr>
              <a:t>Dual channel mode</a:t>
            </a:r>
            <a:endParaRPr lang="en-MY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37563" y="1381102"/>
            <a:ext cx="91803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MY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>
                <a:solidFill>
                  <a:srgbClr val="000000"/>
                </a:solidFill>
              </a:rPr>
              <a:t>two </a:t>
            </a:r>
            <a:r>
              <a:rPr lang="en-MY" sz="2400" dirty="0">
                <a:solidFill>
                  <a:srgbClr val="000000"/>
                </a:solidFill>
              </a:rPr>
              <a:t>output channels, each with its own </a:t>
            </a:r>
            <a:r>
              <a:rPr lang="en-MY" sz="2400" dirty="0" smtClean="0">
                <a:solidFill>
                  <a:srgbClr val="000000"/>
                </a:solidFill>
              </a:rPr>
              <a:t>converter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 smtClean="0">
                <a:solidFill>
                  <a:srgbClr val="000000"/>
                </a:solidFill>
              </a:rPr>
              <a:t>conversions </a:t>
            </a:r>
            <a:r>
              <a:rPr lang="en-MY" sz="2400" dirty="0">
                <a:solidFill>
                  <a:srgbClr val="000000"/>
                </a:solidFill>
              </a:rPr>
              <a:t>could be done </a:t>
            </a:r>
            <a:r>
              <a:rPr lang="en-MY" sz="2400" b="1" dirty="0">
                <a:solidFill>
                  <a:srgbClr val="000000"/>
                </a:solidFill>
              </a:rPr>
              <a:t>independently </a:t>
            </a:r>
            <a:r>
              <a:rPr lang="en-MY" sz="2400" dirty="0">
                <a:solidFill>
                  <a:srgbClr val="000000"/>
                </a:solidFill>
              </a:rPr>
              <a:t>or </a:t>
            </a:r>
            <a:r>
              <a:rPr lang="en-MY" sz="2400" b="1" dirty="0" smtClean="0">
                <a:solidFill>
                  <a:srgbClr val="000000"/>
                </a:solidFill>
              </a:rPr>
              <a:t>simultaneously</a:t>
            </a:r>
            <a:endParaRPr lang="en-MY" sz="2400" b="1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rgbClr val="000000"/>
                </a:solidFill>
              </a:rPr>
              <a:t>When </a:t>
            </a:r>
            <a:r>
              <a:rPr lang="en-MY" sz="2400" dirty="0" smtClean="0">
                <a:solidFill>
                  <a:srgbClr val="000000"/>
                </a:solidFill>
              </a:rPr>
              <a:t>the channels </a:t>
            </a:r>
            <a:r>
              <a:rPr lang="en-MY" sz="2400" dirty="0">
                <a:solidFill>
                  <a:srgbClr val="000000"/>
                </a:solidFill>
              </a:rPr>
              <a:t>are triggered by the </a:t>
            </a:r>
            <a:r>
              <a:rPr lang="en-MY" sz="2400" b="1" dirty="0">
                <a:solidFill>
                  <a:srgbClr val="000000"/>
                </a:solidFill>
              </a:rPr>
              <a:t>same source</a:t>
            </a:r>
            <a:r>
              <a:rPr lang="en-MY" sz="2400" dirty="0">
                <a:solidFill>
                  <a:srgbClr val="000000"/>
                </a:solidFill>
              </a:rPr>
              <a:t>, </a:t>
            </a:r>
            <a:r>
              <a:rPr lang="en-MY" sz="2400" b="1" dirty="0" smtClean="0">
                <a:solidFill>
                  <a:srgbClr val="000000"/>
                </a:solidFill>
              </a:rPr>
              <a:t>synchronous</a:t>
            </a:r>
            <a:r>
              <a:rPr lang="en-MY" sz="2400" dirty="0" smtClean="0">
                <a:solidFill>
                  <a:srgbClr val="000000"/>
                </a:solidFill>
              </a:rPr>
              <a:t> </a:t>
            </a:r>
            <a:r>
              <a:rPr lang="en-MY" sz="2400" dirty="0">
                <a:solidFill>
                  <a:srgbClr val="000000"/>
                </a:solidFill>
              </a:rPr>
              <a:t>update operations and conversions are done </a:t>
            </a:r>
            <a:r>
              <a:rPr lang="en-MY" sz="2400" b="1" dirty="0">
                <a:solidFill>
                  <a:srgbClr val="000000"/>
                </a:solidFill>
              </a:rPr>
              <a:t>simultaneously</a:t>
            </a:r>
            <a:r>
              <a:rPr lang="en-MY" sz="2400" dirty="0">
                <a:solidFill>
                  <a:srgbClr val="000000"/>
                </a:solidFill>
              </a:rPr>
              <a:t>. 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18414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51" r="5346"/>
          <a:stretch/>
        </p:blipFill>
        <p:spPr>
          <a:xfrm>
            <a:off x="614149" y="173660"/>
            <a:ext cx="6045959" cy="5013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753" t="58708" r="11824" b="11253"/>
          <a:stretch/>
        </p:blipFill>
        <p:spPr>
          <a:xfrm>
            <a:off x="4708478" y="4763069"/>
            <a:ext cx="7353694" cy="181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480" t="10519" r="27267" b="14129"/>
          <a:stretch/>
        </p:blipFill>
        <p:spPr>
          <a:xfrm>
            <a:off x="2312829" y="1121484"/>
            <a:ext cx="6928835" cy="55121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3469" y="356247"/>
            <a:ext cx="81581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Using the DAC to generate a sine waveform </a:t>
            </a:r>
            <a:endParaRPr lang="en-MY" sz="32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56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179" t="43279" r="36687" b="49707"/>
          <a:stretch/>
        </p:blipFill>
        <p:spPr>
          <a:xfrm>
            <a:off x="2765472" y="2983390"/>
            <a:ext cx="5539408" cy="103366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986971" y="4155601"/>
            <a:ext cx="420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Fixing the sine wave frequency</a:t>
            </a:r>
            <a:endParaRPr lang="en-MY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6971" y="549823"/>
            <a:ext cx="9987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dirty="0" smtClean="0">
                <a:solidFill>
                  <a:srgbClr val="000000"/>
                </a:solidFill>
                <a:latin typeface="+mj-lt"/>
              </a:rPr>
              <a:t>The </a:t>
            </a:r>
            <a:r>
              <a:rPr lang="en-MY" sz="2400" dirty="0" err="1">
                <a:solidFill>
                  <a:srgbClr val="000000"/>
                </a:solidFill>
                <a:latin typeface="+mj-lt"/>
              </a:rPr>
              <a:t>analog</a:t>
            </a:r>
            <a:r>
              <a:rPr lang="en-MY" sz="2400" dirty="0">
                <a:solidFill>
                  <a:srgbClr val="000000"/>
                </a:solidFill>
                <a:latin typeface="+mj-lt"/>
              </a:rPr>
              <a:t> output voltages on each DAC channel pin are determined by the following equation:</a:t>
            </a:r>
            <a:endParaRPr lang="en-MY" sz="2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0731" t="36000" r="29373" b="56064"/>
          <a:stretch/>
        </p:blipFill>
        <p:spPr>
          <a:xfrm>
            <a:off x="3653037" y="1467747"/>
            <a:ext cx="5598968" cy="8356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6971" y="2651277"/>
            <a:ext cx="10609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dirty="0" err="1" smtClean="0">
                <a:solidFill>
                  <a:srgbClr val="000000"/>
                </a:solidFill>
              </a:rPr>
              <a:t>analog</a:t>
            </a:r>
            <a:r>
              <a:rPr lang="en-MY" sz="2400" dirty="0" smtClean="0">
                <a:solidFill>
                  <a:srgbClr val="000000"/>
                </a:solidFill>
              </a:rPr>
              <a:t> </a:t>
            </a:r>
            <a:r>
              <a:rPr lang="en-MY" sz="2400" dirty="0">
                <a:solidFill>
                  <a:srgbClr val="000000"/>
                </a:solidFill>
              </a:rPr>
              <a:t>sine waveform </a:t>
            </a:r>
            <a:r>
              <a:rPr lang="en-MY" sz="2400" dirty="0" err="1">
                <a:solidFill>
                  <a:srgbClr val="000000"/>
                </a:solidFill>
              </a:rPr>
              <a:t>ySineAnalog</a:t>
            </a:r>
            <a:r>
              <a:rPr lang="en-MY" sz="2400" dirty="0">
                <a:solidFill>
                  <a:srgbClr val="000000"/>
                </a:solidFill>
              </a:rPr>
              <a:t> can be determined by the following </a:t>
            </a:r>
            <a:r>
              <a:rPr lang="en-MY" sz="2400" dirty="0" smtClean="0">
                <a:solidFill>
                  <a:srgbClr val="000000"/>
                </a:solidFill>
              </a:rPr>
              <a:t>equation:</a:t>
            </a:r>
            <a:endParaRPr lang="en-MY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5983" t="56406" r="40967" b="36946"/>
          <a:stretch/>
        </p:blipFill>
        <p:spPr>
          <a:xfrm>
            <a:off x="2646833" y="4757605"/>
            <a:ext cx="2888343" cy="8273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79999" y="5126979"/>
            <a:ext cx="2975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(number of samples)</a:t>
            </a:r>
            <a:endParaRPr lang="en-MY" sz="2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031999" y="57252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dirty="0" smtClean="0">
                <a:solidFill>
                  <a:srgbClr val="000000"/>
                </a:solidFill>
              </a:rPr>
              <a:t>To </a:t>
            </a:r>
            <a:r>
              <a:rPr lang="en-MY" dirty="0">
                <a:solidFill>
                  <a:srgbClr val="000000"/>
                </a:solidFill>
              </a:rPr>
              <a:t>have a high quality sine wave curve, it is recommended to use a high number of samples ns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921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267" t="25743" r="19881" b="28027"/>
          <a:stretch/>
        </p:blipFill>
        <p:spPr>
          <a:xfrm>
            <a:off x="909297" y="1226459"/>
            <a:ext cx="6096000" cy="33818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3469" y="356247"/>
            <a:ext cx="61191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sine </a:t>
            </a:r>
            <a:r>
              <a:rPr lang="en-MY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waveform </a:t>
            </a:r>
            <a:r>
              <a:rPr lang="en-MY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with difference ns</a:t>
            </a:r>
            <a:endParaRPr lang="en-MY" sz="32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950" t="19243" r="20923" b="18843"/>
          <a:stretch/>
        </p:blipFill>
        <p:spPr>
          <a:xfrm>
            <a:off x="6836228" y="2808515"/>
            <a:ext cx="5080000" cy="3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1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221" t="17229" r="25865" b="11663"/>
          <a:stretch/>
        </p:blipFill>
        <p:spPr>
          <a:xfrm>
            <a:off x="2144710" y="1009381"/>
            <a:ext cx="6215518" cy="5658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368" y="233648"/>
            <a:ext cx="8243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Using the DAC to implement an audio wave player </a:t>
            </a:r>
            <a:endParaRPr lang="en-MY" sz="28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887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908" t="10417" r="31260" b="32986"/>
          <a:stretch/>
        </p:blipFill>
        <p:spPr>
          <a:xfrm>
            <a:off x="2141241" y="827620"/>
            <a:ext cx="7264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0857" y="1103085"/>
            <a:ext cx="4717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accent6">
                    <a:lumMod val="50000"/>
                  </a:schemeClr>
                </a:solidFill>
              </a:rPr>
              <a:t>The End</a:t>
            </a:r>
            <a:endParaRPr lang="en-MY" sz="8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058" y="1956481"/>
            <a:ext cx="5421540" cy="39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3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397" y="126111"/>
            <a:ext cx="2409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sto MT" panose="02040603050505030304" pitchFamily="18" charset="0"/>
              </a:rPr>
              <a:t>DAC conversion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361" t="31118" r="11132" b="26276"/>
          <a:stretch/>
        </p:blipFill>
        <p:spPr>
          <a:xfrm>
            <a:off x="548132" y="1378666"/>
            <a:ext cx="8783391" cy="31166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55677" y="4274491"/>
            <a:ext cx="78407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MY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 smtClean="0">
                <a:latin typeface="+mj-lt"/>
              </a:rPr>
              <a:t>after </a:t>
            </a:r>
            <a:r>
              <a:rPr lang="en-MY" sz="2400" dirty="0">
                <a:latin typeface="+mj-lt"/>
              </a:rPr>
              <a:t>one APB1 clock cycle</a:t>
            </a:r>
            <a:r>
              <a:rPr lang="en-MY" sz="2400" dirty="0" smtClean="0">
                <a:latin typeface="+mj-lt"/>
              </a:rPr>
              <a:t>,</a:t>
            </a:r>
            <a:endParaRPr lang="en-MY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>
                <a:latin typeface="+mj-lt"/>
              </a:rPr>
              <a:t>if </a:t>
            </a:r>
            <a:r>
              <a:rPr lang="en-MY" sz="2400" b="1" dirty="0">
                <a:latin typeface="+mj-lt"/>
              </a:rPr>
              <a:t>no hardware </a:t>
            </a:r>
            <a:r>
              <a:rPr lang="en-MY" sz="2400" b="1" dirty="0" smtClean="0">
                <a:latin typeface="+mj-lt"/>
              </a:rPr>
              <a:t>trigger </a:t>
            </a:r>
            <a:r>
              <a:rPr lang="en-MY" sz="2400" dirty="0"/>
              <a:t>(</a:t>
            </a:r>
            <a:r>
              <a:rPr lang="en-MY" sz="2400" dirty="0" err="1"/>
              <a:t>TENx</a:t>
            </a:r>
            <a:r>
              <a:rPr lang="en-MY" sz="2400" dirty="0"/>
              <a:t> bit in DAC_CR register is reset</a:t>
            </a:r>
            <a:r>
              <a:rPr lang="en-MY" sz="2400" dirty="0" smtClean="0"/>
              <a:t>)</a:t>
            </a:r>
            <a:r>
              <a:rPr lang="en-MY" sz="2400" b="1" dirty="0" smtClean="0">
                <a:latin typeface="+mj-lt"/>
              </a:rPr>
              <a:t> </a:t>
            </a:r>
            <a:r>
              <a:rPr lang="en-MY" sz="2400" dirty="0" smtClean="0">
                <a:latin typeface="+mj-lt"/>
              </a:rPr>
              <a:t>or </a:t>
            </a:r>
            <a:r>
              <a:rPr lang="en-MY" sz="2400" b="1" dirty="0">
                <a:latin typeface="+mj-lt"/>
              </a:rPr>
              <a:t>software trigger</a:t>
            </a:r>
            <a:r>
              <a:rPr lang="en-MY" sz="2400" b="1" dirty="0" smtClean="0">
                <a:latin typeface="+mj-lt"/>
              </a:rPr>
              <a:t>  </a:t>
            </a:r>
            <a:r>
              <a:rPr lang="en-MY" sz="2400" dirty="0">
                <a:latin typeface="+mj-lt"/>
              </a:rPr>
              <a:t>is </a:t>
            </a:r>
            <a:r>
              <a:rPr lang="en-MY" sz="2400" dirty="0" smtClean="0">
                <a:latin typeface="+mj-lt"/>
              </a:rPr>
              <a:t>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>
                <a:latin typeface="Arial" panose="020B0604020202020204" pitchFamily="34" charset="0"/>
              </a:rPr>
              <a:t>If the software trigger is selected, the conversion starts once the SWTRIG bit is set</a:t>
            </a:r>
            <a:r>
              <a:rPr lang="en-MY" sz="2400" dirty="0" smtClean="0">
                <a:latin typeface="Arial" panose="020B0604020202020204" pitchFamily="34" charset="0"/>
              </a:rPr>
              <a:t>.</a:t>
            </a:r>
            <a:endParaRPr lang="en-MY" sz="2400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132" y="573028"/>
            <a:ext cx="48008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Without hardware trigger</a:t>
            </a:r>
            <a:endParaRPr lang="en-MY" sz="3200" dirty="0">
              <a:solidFill>
                <a:schemeClr val="accent2">
                  <a:lumMod val="60000"/>
                  <a:lumOff val="40000"/>
                </a:schemeClr>
              </a:solidFill>
              <a:latin typeface="Calisto MT" panose="02040603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79" t="5772" r="5170" b="1044"/>
          <a:stretch/>
        </p:blipFill>
        <p:spPr>
          <a:xfrm>
            <a:off x="9466650" y="3046192"/>
            <a:ext cx="2584324" cy="24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253" t="15812" r="16189" b="54523"/>
          <a:stretch/>
        </p:blipFill>
        <p:spPr>
          <a:xfrm>
            <a:off x="1271516" y="1256461"/>
            <a:ext cx="8529850" cy="21699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1211" y="3484834"/>
            <a:ext cx="85525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 err="1" smtClean="0">
                <a:latin typeface="+mj-lt"/>
              </a:rPr>
              <a:t>SWTRIGx</a:t>
            </a:r>
            <a:r>
              <a:rPr lang="en-MY" dirty="0" smtClean="0">
                <a:latin typeface="Arial" panose="020B0604020202020204" pitchFamily="34" charset="0"/>
              </a:rPr>
              <a:t>: </a:t>
            </a:r>
            <a:r>
              <a:rPr lang="en-MY" dirty="0">
                <a:latin typeface="Arial" panose="020B0604020202020204" pitchFamily="34" charset="0"/>
              </a:rPr>
              <a:t>DAC </a:t>
            </a:r>
            <a:r>
              <a:rPr lang="en-MY" dirty="0" err="1" smtClean="0">
                <a:latin typeface="Arial" panose="020B0604020202020204" pitchFamily="34" charset="0"/>
              </a:rPr>
              <a:t>channelx</a:t>
            </a:r>
            <a:r>
              <a:rPr lang="en-MY" dirty="0" smtClean="0">
                <a:latin typeface="Arial" panose="020B0604020202020204" pitchFamily="34" charset="0"/>
              </a:rPr>
              <a:t> </a:t>
            </a:r>
            <a:r>
              <a:rPr lang="en-MY" dirty="0">
                <a:latin typeface="Arial" panose="020B0604020202020204" pitchFamily="34" charset="0"/>
              </a:rPr>
              <a:t>software trigger</a:t>
            </a:r>
          </a:p>
          <a:p>
            <a:r>
              <a:rPr lang="en-MY" dirty="0">
                <a:latin typeface="Arial" panose="020B0604020202020204" pitchFamily="34" charset="0"/>
              </a:rPr>
              <a:t>This bit is set and cleared by software to enable/disable the software trigger.</a:t>
            </a:r>
          </a:p>
          <a:p>
            <a:r>
              <a:rPr lang="en-MY" dirty="0">
                <a:latin typeface="Arial" panose="020B0604020202020204" pitchFamily="34" charset="0"/>
              </a:rPr>
              <a:t>0: Software trigger disabled</a:t>
            </a:r>
          </a:p>
          <a:p>
            <a:r>
              <a:rPr lang="en-MY" dirty="0">
                <a:latin typeface="Arial" panose="020B0604020202020204" pitchFamily="34" charset="0"/>
              </a:rPr>
              <a:t>1: Software trigger enabled</a:t>
            </a:r>
          </a:p>
          <a:p>
            <a:r>
              <a:rPr lang="en-MY" i="1" dirty="0">
                <a:latin typeface="Arial,Italic"/>
              </a:rPr>
              <a:t>Note: This bit is cleared by hardware (one APB1 clock cycle later) once</a:t>
            </a:r>
            <a:endParaRPr lang="en-MY" dirty="0"/>
          </a:p>
        </p:txBody>
      </p:sp>
      <p:sp>
        <p:nvSpPr>
          <p:cNvPr id="4" name="TextBox 3"/>
          <p:cNvSpPr txBox="1"/>
          <p:nvPr/>
        </p:nvSpPr>
        <p:spPr>
          <a:xfrm>
            <a:off x="869008" y="707389"/>
            <a:ext cx="3721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details</a:t>
            </a:r>
            <a:endParaRPr lang="en-MY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23693" y="245724"/>
            <a:ext cx="2409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sto MT" panose="02040603050505030304" pitchFamily="18" charset="0"/>
              </a:rPr>
              <a:t>DAC conversion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9993" y="5256115"/>
            <a:ext cx="9043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 smtClean="0">
                <a:latin typeface="Arial" panose="020B0604020202020204" pitchFamily="34" charset="0"/>
              </a:rPr>
              <a:t>- If </a:t>
            </a:r>
            <a:r>
              <a:rPr lang="en-MY" dirty="0">
                <a:latin typeface="Arial" panose="020B0604020202020204" pitchFamily="34" charset="0"/>
              </a:rPr>
              <a:t>the software trigger is selected, the conversion starts once the SWTRIG bit is set.</a:t>
            </a:r>
          </a:p>
          <a:p>
            <a:r>
              <a:rPr lang="en-MY" dirty="0">
                <a:latin typeface="Arial" panose="020B0604020202020204" pitchFamily="34" charset="0"/>
              </a:rPr>
              <a:t>SWTRIG is reset by hardware once the </a:t>
            </a:r>
            <a:r>
              <a:rPr lang="en-MY" dirty="0" err="1">
                <a:latin typeface="Arial" panose="020B0604020202020204" pitchFamily="34" charset="0"/>
              </a:rPr>
              <a:t>DAC_DORx</a:t>
            </a:r>
            <a:r>
              <a:rPr lang="en-MY" dirty="0">
                <a:latin typeface="Arial" panose="020B0604020202020204" pitchFamily="34" charset="0"/>
              </a:rPr>
              <a:t> register has been loaded with the</a:t>
            </a:r>
          </a:p>
          <a:p>
            <a:r>
              <a:rPr lang="en-MY" dirty="0" err="1">
                <a:latin typeface="Arial" panose="020B0604020202020204" pitchFamily="34" charset="0"/>
              </a:rPr>
              <a:t>DAC_DHRx</a:t>
            </a:r>
            <a:r>
              <a:rPr lang="en-MY" dirty="0">
                <a:latin typeface="Arial" panose="020B0604020202020204" pitchFamily="34" charset="0"/>
              </a:rPr>
              <a:t> register contents.</a:t>
            </a:r>
            <a:endParaRPr lang="en-MY" dirty="0"/>
          </a:p>
        </p:txBody>
      </p:sp>
      <p:sp>
        <p:nvSpPr>
          <p:cNvPr id="7" name="Down Arrow 6"/>
          <p:cNvSpPr/>
          <p:nvPr/>
        </p:nvSpPr>
        <p:spPr>
          <a:xfrm>
            <a:off x="8543852" y="2126919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Down Arrow 7"/>
          <p:cNvSpPr/>
          <p:nvPr/>
        </p:nvSpPr>
        <p:spPr>
          <a:xfrm>
            <a:off x="9223693" y="2126919"/>
            <a:ext cx="257175" cy="40005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0938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32" y="1157803"/>
            <a:ext cx="7820025" cy="3771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5871" y="4656748"/>
            <a:ext cx="93063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MY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 smtClean="0">
                <a:latin typeface="+mj-lt"/>
              </a:rPr>
              <a:t>a </a:t>
            </a:r>
            <a:r>
              <a:rPr lang="en-MY" sz="2400" dirty="0">
                <a:latin typeface="+mj-lt"/>
              </a:rPr>
              <a:t>hardware trigger is selected (</a:t>
            </a:r>
            <a:r>
              <a:rPr lang="en-MY" sz="2400" dirty="0" err="1">
                <a:latin typeface="+mj-lt"/>
              </a:rPr>
              <a:t>TENx</a:t>
            </a:r>
            <a:r>
              <a:rPr lang="en-MY" sz="2400" dirty="0">
                <a:latin typeface="+mj-lt"/>
              </a:rPr>
              <a:t> bit in DAC_CR register is set)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 smtClean="0">
                <a:latin typeface="+mj-lt"/>
              </a:rPr>
              <a:t>the </a:t>
            </a:r>
            <a:r>
              <a:rPr lang="en-MY" sz="2400" dirty="0">
                <a:latin typeface="+mj-lt"/>
              </a:rPr>
              <a:t>transfer is performed three APB1 clock cycles </a:t>
            </a:r>
            <a:r>
              <a:rPr lang="en-MY" sz="2400" dirty="0" smtClean="0">
                <a:latin typeface="+mj-lt"/>
              </a:rPr>
              <a:t>later </a:t>
            </a:r>
            <a:r>
              <a:rPr lang="en-MY" sz="2400" dirty="0">
                <a:latin typeface="+mj-lt"/>
              </a:rPr>
              <a:t>w</a:t>
            </a:r>
            <a:r>
              <a:rPr lang="en-MY" sz="2400" dirty="0" smtClean="0">
                <a:latin typeface="+mj-lt"/>
              </a:rPr>
              <a:t>hen </a:t>
            </a:r>
            <a:r>
              <a:rPr lang="en-MY" sz="2400" dirty="0">
                <a:latin typeface="+mj-lt"/>
              </a:rPr>
              <a:t>a trigger </a:t>
            </a:r>
            <a:r>
              <a:rPr lang="en-MY" sz="2400" dirty="0" smtClean="0">
                <a:latin typeface="+mj-lt"/>
              </a:rPr>
              <a:t>occurs</a:t>
            </a:r>
            <a:endParaRPr lang="en-MY" sz="24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8132" y="573028"/>
            <a:ext cx="42077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sto MT" panose="02040603050505030304" pitchFamily="18" charset="0"/>
              </a:rPr>
              <a:t>With hardware trigger</a:t>
            </a:r>
            <a:endParaRPr lang="en-MY" sz="3200" dirty="0">
              <a:solidFill>
                <a:schemeClr val="accent2">
                  <a:lumMod val="60000"/>
                  <a:lumOff val="4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96397" y="126111"/>
            <a:ext cx="2409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sto MT" panose="02040603050505030304" pitchFamily="18" charset="0"/>
              </a:rPr>
              <a:t>DAC conversion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  <a:latin typeface="Calisto MT" panose="0204060305050503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79" t="5772" r="5170" b="1044"/>
          <a:stretch/>
        </p:blipFill>
        <p:spPr>
          <a:xfrm>
            <a:off x="9196397" y="2595816"/>
            <a:ext cx="2584324" cy="24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2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8209" y="439936"/>
            <a:ext cx="5689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When </a:t>
            </a:r>
            <a:r>
              <a:rPr lang="en-MY" sz="2400" dirty="0" err="1"/>
              <a:t>DAC_DORx</a:t>
            </a:r>
            <a:r>
              <a:rPr lang="en-MY" sz="2400" dirty="0"/>
              <a:t> is loaded with the </a:t>
            </a:r>
            <a:r>
              <a:rPr lang="en-MY" sz="2400" dirty="0" err="1"/>
              <a:t>DAC_DHRx</a:t>
            </a:r>
            <a:r>
              <a:rPr lang="en-MY" sz="2400" dirty="0"/>
              <a:t> </a:t>
            </a:r>
            <a:r>
              <a:rPr lang="en-MY" sz="2400" dirty="0" smtClean="0"/>
              <a:t>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 smtClean="0"/>
              <a:t> </a:t>
            </a:r>
            <a:r>
              <a:rPr lang="en-MY" sz="2400" dirty="0"/>
              <a:t>the </a:t>
            </a:r>
            <a:r>
              <a:rPr lang="en-MY" sz="2400" dirty="0" err="1"/>
              <a:t>analog</a:t>
            </a:r>
            <a:r>
              <a:rPr lang="en-MY" sz="2400" dirty="0"/>
              <a:t> output voltage becomes available after a time </a:t>
            </a:r>
            <a:r>
              <a:rPr lang="en-MY" sz="2400" dirty="0" err="1"/>
              <a:t>tSETTLING</a:t>
            </a:r>
            <a:r>
              <a:rPr lang="en-MY" sz="2400" dirty="0"/>
              <a:t> that depends on the power supply voltage and the </a:t>
            </a:r>
            <a:r>
              <a:rPr lang="en-MY" sz="2400" dirty="0" err="1"/>
              <a:t>analog</a:t>
            </a:r>
            <a:r>
              <a:rPr lang="en-MY" sz="2400" dirty="0"/>
              <a:t> output load.</a:t>
            </a:r>
          </a:p>
        </p:txBody>
      </p:sp>
      <p:sp>
        <p:nvSpPr>
          <p:cNvPr id="3" name="Rectangle 2"/>
          <p:cNvSpPr/>
          <p:nvPr/>
        </p:nvSpPr>
        <p:spPr>
          <a:xfrm>
            <a:off x="9196397" y="126111"/>
            <a:ext cx="2409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sto MT" panose="02040603050505030304" pitchFamily="18" charset="0"/>
              </a:rPr>
              <a:t>DAC conversion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  <a:latin typeface="Calisto MT" panose="0204060305050503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940" t="3495" r="1981" b="7553"/>
          <a:stretch/>
        </p:blipFill>
        <p:spPr>
          <a:xfrm>
            <a:off x="6281747" y="767360"/>
            <a:ext cx="5829300" cy="17480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0992" y="2913962"/>
            <a:ext cx="2533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>
                <a:solidFill>
                  <a:srgbClr val="0070C0"/>
                </a:solidFill>
              </a:rPr>
              <a:t>time </a:t>
            </a:r>
            <a:r>
              <a:rPr lang="en-MY" sz="2400" dirty="0" err="1">
                <a:solidFill>
                  <a:srgbClr val="0070C0"/>
                </a:solidFill>
              </a:rPr>
              <a:t>tSETTLING</a:t>
            </a:r>
            <a:endParaRPr lang="en-MY" sz="2400" dirty="0">
              <a:solidFill>
                <a:srgbClr val="0070C0"/>
              </a:solidFill>
              <a:latin typeface="Calisto MT" panose="0204060305050503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0725" t="16982" r="22144" b="21981"/>
          <a:stretch/>
        </p:blipFill>
        <p:spPr>
          <a:xfrm>
            <a:off x="440992" y="3541329"/>
            <a:ext cx="4748748" cy="28523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10031" y="354132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333333"/>
                </a:solidFill>
                <a:latin typeface="+mj-lt"/>
              </a:rPr>
              <a:t>For a DAC, settling time is the interval between a command to update (change) its output value and the instant it reaches its final value, within a specified percentage. </a:t>
            </a:r>
            <a:endParaRPr lang="en-MY" dirty="0" smtClean="0">
              <a:solidFill>
                <a:srgbClr val="333333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smtClean="0">
                <a:solidFill>
                  <a:srgbClr val="333333"/>
                </a:solidFill>
                <a:latin typeface="+mj-lt"/>
              </a:rPr>
              <a:t>Settling </a:t>
            </a:r>
            <a:r>
              <a:rPr lang="en-MY" dirty="0">
                <a:solidFill>
                  <a:srgbClr val="333333"/>
                </a:solidFill>
                <a:latin typeface="+mj-lt"/>
              </a:rPr>
              <a:t>time is affected by the slew rate of an output amplifier and by the amount of amplifier ringing and signal </a:t>
            </a:r>
            <a:r>
              <a:rPr lang="en-MY" dirty="0" smtClean="0">
                <a:solidFill>
                  <a:srgbClr val="333333"/>
                </a:solidFill>
                <a:latin typeface="+mj-lt"/>
              </a:rPr>
              <a:t>overshoot</a:t>
            </a:r>
            <a:endParaRPr lang="en-MY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27176" y="53982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MY" dirty="0">
              <a:solidFill>
                <a:srgbClr val="333333"/>
              </a:solidFill>
            </a:endParaRPr>
          </a:p>
          <a:p>
            <a:r>
              <a:rPr lang="en-MY" dirty="0"/>
              <a:t>The built-in DACs of the STM32F4 have a settling time of </a:t>
            </a:r>
            <a:r>
              <a:rPr lang="en-MY" dirty="0" smtClean="0"/>
              <a:t>3µs(https</a:t>
            </a:r>
            <a:r>
              <a:rPr lang="en-MY" dirty="0"/>
              <a:t>://thegloriousfiveyearplan.wordpress.com/2015/10/19/stm32f4-dac-multiplexing-with-sample-and-hold</a:t>
            </a:r>
            <a:r>
              <a:rPr lang="en-MY" dirty="0" smtClean="0"/>
              <a:t>/)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9233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96397" y="126111"/>
            <a:ext cx="2409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sto MT" panose="02040603050505030304" pitchFamily="18" charset="0"/>
              </a:rPr>
              <a:t>DAC conversion</a:t>
            </a:r>
            <a:endParaRPr lang="en-MY" sz="2400" dirty="0">
              <a:solidFill>
                <a:schemeClr val="accent2">
                  <a:lumMod val="40000"/>
                  <a:lumOff val="6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961" y="422861"/>
            <a:ext cx="3721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details</a:t>
            </a:r>
            <a:endParaRPr lang="en-MY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029" t="12676" r="21434" b="9526"/>
          <a:stretch/>
        </p:blipFill>
        <p:spPr>
          <a:xfrm>
            <a:off x="1392071" y="884526"/>
            <a:ext cx="7356143" cy="56911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8470" y="951328"/>
            <a:ext cx="1869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Pg</a:t>
            </a:r>
            <a:r>
              <a:rPr lang="en-US" sz="1200" dirty="0" smtClean="0"/>
              <a:t> 454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205661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Custom 1">
      <a:majorFont>
        <a:latin typeface="Calisto MT"/>
        <a:ea typeface=""/>
        <a:cs typeface=""/>
      </a:majorFont>
      <a:minorFont>
        <a:latin typeface="Calisto MT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</TotalTime>
  <Words>1818</Words>
  <Application>Microsoft Office PowerPoint</Application>
  <PresentationFormat>Widescreen</PresentationFormat>
  <Paragraphs>228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Arial,Italic</vt:lpstr>
      <vt:lpstr>Arial</vt:lpstr>
      <vt:lpstr>Calibri</vt:lpstr>
      <vt:lpstr>Calisto MT</vt:lpstr>
      <vt:lpstr>Droplet</vt:lpstr>
      <vt:lpstr>DAC in STM32F4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LoLo</dc:creator>
  <cp:lastModifiedBy>LoLo</cp:lastModifiedBy>
  <cp:revision>105</cp:revision>
  <dcterms:created xsi:type="dcterms:W3CDTF">2015-11-05T14:06:36Z</dcterms:created>
  <dcterms:modified xsi:type="dcterms:W3CDTF">2015-12-02T09:15:27Z</dcterms:modified>
</cp:coreProperties>
</file>